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9" r:id="rId2"/>
    <p:sldId id="284" r:id="rId3"/>
    <p:sldId id="285" r:id="rId4"/>
    <p:sldId id="286" r:id="rId5"/>
    <p:sldId id="287" r:id="rId6"/>
    <p:sldId id="288" r:id="rId7"/>
    <p:sldId id="289" r:id="rId8"/>
    <p:sldId id="290" r:id="rId9"/>
    <p:sldId id="291" r:id="rId10"/>
    <p:sldId id="310" r:id="rId11"/>
    <p:sldId id="311" r:id="rId12"/>
    <p:sldId id="312" r:id="rId13"/>
    <p:sldId id="313" r:id="rId14"/>
    <p:sldId id="314"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Lst>
  <p:sldSz cx="9144000" cy="6858000" type="screen4x3"/>
  <p:notesSz cx="6400800" cy="8686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B00"/>
    <a:srgbClr val="4BAE48"/>
    <a:srgbClr val="AA0000"/>
    <a:srgbClr val="000089"/>
    <a:srgbClr val="377EB8"/>
    <a:srgbClr val="974CA2"/>
    <a:srgbClr val="174AFC"/>
    <a:srgbClr val="14282C"/>
    <a:srgbClr val="23373B"/>
    <a:srgbClr val="74E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81" autoAdjust="0"/>
    <p:restoredTop sz="85714" autoAdjust="0"/>
  </p:normalViewPr>
  <p:slideViewPr>
    <p:cSldViewPr snapToGrid="0">
      <p:cViewPr>
        <p:scale>
          <a:sx n="66" d="100"/>
          <a:sy n="66" d="100"/>
        </p:scale>
        <p:origin x="1496" y="344"/>
      </p:cViewPr>
      <p:guideLst>
        <p:guide orient="horz" pos="2160"/>
        <p:guide pos="2880"/>
      </p:guideLst>
    </p:cSldViewPr>
  </p:slideViewPr>
  <p:notesTextViewPr>
    <p:cViewPr>
      <p:scale>
        <a:sx n="105" d="100"/>
        <a:sy n="105" d="100"/>
      </p:scale>
      <p:origin x="0" y="0"/>
    </p:cViewPr>
  </p:notesTextViewPr>
  <p:notesViewPr>
    <p:cSldViewPr snapToGrid="0">
      <p:cViewPr varScale="1">
        <p:scale>
          <a:sx n="87" d="100"/>
          <a:sy n="87" d="100"/>
        </p:scale>
        <p:origin x="2988" y="96"/>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4" y="4"/>
            <a:ext cx="2773680" cy="435849"/>
          </a:xfrm>
          <a:prstGeom prst="rect">
            <a:avLst/>
          </a:prstGeom>
        </p:spPr>
        <p:txBody>
          <a:bodyPr vert="horz" lIns="100138" tIns="50068" rIns="100138" bIns="50068" rtlCol="0"/>
          <a:lstStyle>
            <a:lvl1pPr algn="l">
              <a:defRPr sz="1300"/>
            </a:lvl1pPr>
          </a:lstStyle>
          <a:p>
            <a:endParaRPr lang="zh-CN" altLang="en-US"/>
          </a:p>
        </p:txBody>
      </p:sp>
      <p:sp>
        <p:nvSpPr>
          <p:cNvPr id="3" name="日期占位符 2"/>
          <p:cNvSpPr>
            <a:spLocks noGrp="1"/>
          </p:cNvSpPr>
          <p:nvPr>
            <p:ph type="dt" idx="1"/>
          </p:nvPr>
        </p:nvSpPr>
        <p:spPr>
          <a:xfrm>
            <a:off x="3625641" y="4"/>
            <a:ext cx="2773680" cy="435849"/>
          </a:xfrm>
          <a:prstGeom prst="rect">
            <a:avLst/>
          </a:prstGeom>
        </p:spPr>
        <p:txBody>
          <a:bodyPr vert="horz" lIns="100138" tIns="50068" rIns="100138" bIns="50068" rtlCol="0"/>
          <a:lstStyle>
            <a:lvl1pPr algn="r">
              <a:defRPr sz="1300"/>
            </a:lvl1pPr>
          </a:lstStyle>
          <a:p>
            <a:fld id="{0600C487-6524-429B-A76D-FE7022064FC6}" type="datetimeFigureOut">
              <a:rPr lang="zh-CN" altLang="en-US" smtClean="0"/>
              <a:t>19/11/18</a:t>
            </a:fld>
            <a:endParaRPr lang="zh-CN" altLang="en-US"/>
          </a:p>
        </p:txBody>
      </p:sp>
      <p:sp>
        <p:nvSpPr>
          <p:cNvPr id="4" name="幻灯片图像占位符 3"/>
          <p:cNvSpPr>
            <a:spLocks noGrp="1" noRot="1" noChangeAspect="1"/>
          </p:cNvSpPr>
          <p:nvPr>
            <p:ph type="sldImg" idx="2"/>
          </p:nvPr>
        </p:nvSpPr>
        <p:spPr>
          <a:xfrm>
            <a:off x="1246188" y="1085850"/>
            <a:ext cx="3908425" cy="2932113"/>
          </a:xfrm>
          <a:prstGeom prst="rect">
            <a:avLst/>
          </a:prstGeom>
          <a:noFill/>
          <a:ln w="12700">
            <a:solidFill>
              <a:prstClr val="black"/>
            </a:solidFill>
          </a:ln>
        </p:spPr>
        <p:txBody>
          <a:bodyPr vert="horz" lIns="100138" tIns="50068" rIns="100138" bIns="50068" rtlCol="0" anchor="ctr"/>
          <a:lstStyle/>
          <a:p>
            <a:endParaRPr lang="zh-CN" altLang="en-US"/>
          </a:p>
        </p:txBody>
      </p:sp>
      <p:sp>
        <p:nvSpPr>
          <p:cNvPr id="5" name="备注占位符 4"/>
          <p:cNvSpPr>
            <a:spLocks noGrp="1"/>
          </p:cNvSpPr>
          <p:nvPr>
            <p:ph type="body" sz="quarter" idx="3"/>
          </p:nvPr>
        </p:nvSpPr>
        <p:spPr>
          <a:xfrm>
            <a:off x="640084" y="4180524"/>
            <a:ext cx="5120638" cy="3420428"/>
          </a:xfrm>
          <a:prstGeom prst="rect">
            <a:avLst/>
          </a:prstGeom>
        </p:spPr>
        <p:txBody>
          <a:bodyPr vert="horz" lIns="100138" tIns="50068" rIns="100138" bIns="50068"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4" y="8250956"/>
            <a:ext cx="2773680" cy="435848"/>
          </a:xfrm>
          <a:prstGeom prst="rect">
            <a:avLst/>
          </a:prstGeom>
        </p:spPr>
        <p:txBody>
          <a:bodyPr vert="horz" lIns="100138" tIns="50068" rIns="100138" bIns="5006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625641" y="8250956"/>
            <a:ext cx="2773680" cy="435848"/>
          </a:xfrm>
          <a:prstGeom prst="rect">
            <a:avLst/>
          </a:prstGeom>
        </p:spPr>
        <p:txBody>
          <a:bodyPr vert="horz" lIns="100138" tIns="50068" rIns="100138" bIns="50068" rtlCol="0" anchor="b"/>
          <a:lstStyle>
            <a:lvl1pPr algn="r">
              <a:defRPr sz="1300"/>
            </a:lvl1pPr>
          </a:lstStyle>
          <a:p>
            <a:fld id="{95CAC6CF-CD63-4E5F-96B2-29AA8AFC6A29}" type="slidenum">
              <a:rPr lang="zh-CN" altLang="en-US" smtClean="0"/>
              <a:t>‹#›</a:t>
            </a:fld>
            <a:endParaRPr lang="zh-CN" altLang="en-US"/>
          </a:p>
        </p:txBody>
      </p:sp>
    </p:spTree>
    <p:extLst>
      <p:ext uri="{BB962C8B-B14F-4D97-AF65-F5344CB8AC3E}">
        <p14:creationId xmlns:p14="http://schemas.microsoft.com/office/powerpoint/2010/main" val="1830913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95CAC6CF-CD63-4E5F-96B2-29AA8AFC6A29}" type="slidenum">
              <a:rPr lang="zh-CN" altLang="en-US" smtClean="0"/>
              <a:t>1</a:t>
            </a:fld>
            <a:endParaRPr lang="zh-CN" altLang="en-US"/>
          </a:p>
        </p:txBody>
      </p:sp>
    </p:spTree>
    <p:extLst>
      <p:ext uri="{BB962C8B-B14F-4D97-AF65-F5344CB8AC3E}">
        <p14:creationId xmlns:p14="http://schemas.microsoft.com/office/powerpoint/2010/main" val="917595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If the thermal process results in efficient removal of material for the purpose of generating a topographical pattern, the method is termed t-SPL. If the process is purely thermochemical in nature25 and the resulting patterns are made of a material with structure and chemistry different from the original one, we term the method </a:t>
            </a:r>
            <a:r>
              <a:rPr lang="en-US" altLang="zh-CN" sz="1200" kern="1200" dirty="0" err="1" smtClean="0">
                <a:solidFill>
                  <a:schemeClr val="tx1"/>
                </a:solidFill>
                <a:effectLst/>
                <a:latin typeface="+mn-lt"/>
                <a:ea typeface="+mn-ea"/>
                <a:cs typeface="+mn-cs"/>
              </a:rPr>
              <a:t>tc</a:t>
            </a:r>
            <a:r>
              <a:rPr lang="en-US" altLang="zh-CN" sz="1200" kern="1200" dirty="0" smtClean="0">
                <a:solidFill>
                  <a:schemeClr val="tx1"/>
                </a:solidFill>
                <a:effectLst/>
                <a:latin typeface="+mn-lt"/>
                <a:ea typeface="+mn-ea"/>
                <a:cs typeface="+mn-cs"/>
              </a:rPr>
              <a:t>-SPL. </a:t>
            </a:r>
            <a:endParaRPr lang="en-US" altLang="zh-CN" dirty="0" smtClean="0"/>
          </a:p>
        </p:txBody>
      </p:sp>
      <p:sp>
        <p:nvSpPr>
          <p:cNvPr id="4" name="灯片编号占位符 3"/>
          <p:cNvSpPr>
            <a:spLocks noGrp="1"/>
          </p:cNvSpPr>
          <p:nvPr>
            <p:ph type="sldNum" sz="quarter" idx="5"/>
          </p:nvPr>
        </p:nvSpPr>
        <p:spPr/>
        <p:txBody>
          <a:bodyPr/>
          <a:lstStyle/>
          <a:p>
            <a:fld id="{95CAC6CF-CD63-4E5F-96B2-29AA8AFC6A29}" type="slidenum">
              <a:rPr lang="zh-CN" altLang="en-US" smtClean="0"/>
              <a:t>10</a:t>
            </a:fld>
            <a:endParaRPr lang="zh-CN" altLang="en-US"/>
          </a:p>
        </p:txBody>
      </p:sp>
    </p:spTree>
    <p:extLst>
      <p:ext uri="{BB962C8B-B14F-4D97-AF65-F5344CB8AC3E}">
        <p14:creationId xmlns:p14="http://schemas.microsoft.com/office/powerpoint/2010/main" val="1642431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19</a:t>
            </a:r>
            <a:r>
              <a:rPr lang="zh-CN" altLang="en-US" dirty="0" smtClean="0"/>
              <a:t>年</a:t>
            </a:r>
            <a:r>
              <a:rPr lang="en-US" altLang="zh-CN" dirty="0" smtClean="0"/>
              <a:t>nature</a:t>
            </a:r>
            <a:r>
              <a:rPr lang="zh-CN" altLang="en-US" dirty="0" smtClean="0"/>
              <a:t>，</a:t>
            </a:r>
            <a:r>
              <a:rPr lang="en-US" altLang="zh-CN" dirty="0" smtClean="0"/>
              <a:t>CAFM</a:t>
            </a:r>
            <a:r>
              <a:rPr lang="zh-CN" altLang="en-US" dirty="0" smtClean="0"/>
              <a:t>：导电性</a:t>
            </a:r>
            <a:r>
              <a:rPr lang="en-US" altLang="zh-CN" dirty="0" smtClean="0"/>
              <a:t>AFM</a:t>
            </a:r>
            <a:r>
              <a:rPr lang="zh-CN" altLang="en-US" dirty="0" smtClean="0"/>
              <a:t>；</a:t>
            </a:r>
            <a:r>
              <a:rPr lang="en-US" altLang="zh-CN" dirty="0" smtClean="0"/>
              <a:t>TCNL</a:t>
            </a:r>
            <a:r>
              <a:rPr lang="zh-CN" altLang="en-US" dirty="0" smtClean="0"/>
              <a:t>：热化学纳米光刻</a:t>
            </a:r>
            <a:r>
              <a:rPr lang="en-US" altLang="zh-CN" dirty="0" smtClean="0"/>
              <a:t>on</a:t>
            </a:r>
            <a:r>
              <a:rPr lang="zh-CN" altLang="en-US" dirty="0" smtClean="0"/>
              <a:t>还原石墨烯</a:t>
            </a:r>
            <a:endParaRPr lang="zh-CN" altLang="en-US" dirty="0"/>
          </a:p>
        </p:txBody>
      </p:sp>
      <p:sp>
        <p:nvSpPr>
          <p:cNvPr id="4" name="灯片编号占位符 3"/>
          <p:cNvSpPr>
            <a:spLocks noGrp="1"/>
          </p:cNvSpPr>
          <p:nvPr>
            <p:ph type="sldNum" sz="quarter" idx="10"/>
          </p:nvPr>
        </p:nvSpPr>
        <p:spPr/>
        <p:txBody>
          <a:bodyPr/>
          <a:lstStyle/>
          <a:p>
            <a:fld id="{95CAC6CF-CD63-4E5F-96B2-29AA8AFC6A29}" type="slidenum">
              <a:rPr lang="zh-CN" altLang="en-US" smtClean="0"/>
              <a:t>13</a:t>
            </a:fld>
            <a:endParaRPr lang="zh-CN" altLang="en-US"/>
          </a:p>
        </p:txBody>
      </p:sp>
    </p:spTree>
    <p:extLst>
      <p:ext uri="{BB962C8B-B14F-4D97-AF65-F5344CB8AC3E}">
        <p14:creationId xmlns:p14="http://schemas.microsoft.com/office/powerpoint/2010/main" val="31960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5"/>
          </p:nvPr>
        </p:nvSpPr>
        <p:spPr/>
        <p:txBody>
          <a:bodyPr/>
          <a:lstStyle/>
          <a:p>
            <a:fld id="{95CAC6CF-CD63-4E5F-96B2-29AA8AFC6A29}" type="slidenum">
              <a:rPr lang="zh-CN" altLang="en-US" smtClean="0"/>
              <a:t>14</a:t>
            </a:fld>
            <a:endParaRPr lang="zh-CN" altLang="en-US"/>
          </a:p>
        </p:txBody>
      </p:sp>
    </p:spTree>
    <p:extLst>
      <p:ext uri="{BB962C8B-B14F-4D97-AF65-F5344CB8AC3E}">
        <p14:creationId xmlns:p14="http://schemas.microsoft.com/office/powerpoint/2010/main" val="1019860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15</a:t>
            </a:fld>
            <a:endParaRPr lang="zh-CN" altLang="en-US"/>
          </a:p>
        </p:txBody>
      </p:sp>
    </p:spTree>
    <p:extLst>
      <p:ext uri="{BB962C8B-B14F-4D97-AF65-F5344CB8AC3E}">
        <p14:creationId xmlns:p14="http://schemas.microsoft.com/office/powerpoint/2010/main" val="334889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zh-CN" sz="1200" kern="1200" dirty="0">
                <a:solidFill>
                  <a:schemeClr val="tx1"/>
                </a:solidFill>
                <a:effectLst/>
                <a:latin typeface="+mn-lt"/>
                <a:ea typeface="+mn-ea"/>
                <a:cs typeface="+mn-cs"/>
              </a:rPr>
              <a:t>扫描探针氧化刻蚀技术的主要仪器是原子力显微镜。</a:t>
            </a:r>
            <a:r>
              <a:rPr lang="en-US" altLang="zh-CN" sz="1200" kern="1200" dirty="0">
                <a:solidFill>
                  <a:schemeClr val="tx1"/>
                </a:solidFill>
                <a:effectLst/>
                <a:latin typeface="+mn-lt"/>
                <a:ea typeface="+mn-ea"/>
                <a:cs typeface="+mn-cs"/>
              </a:rPr>
              <a:t>AFM</a:t>
            </a:r>
            <a:r>
              <a:rPr lang="zh-CN" altLang="zh-CN" sz="1200" kern="1200" dirty="0">
                <a:solidFill>
                  <a:schemeClr val="tx1"/>
                </a:solidFill>
                <a:effectLst/>
                <a:latin typeface="+mn-lt"/>
                <a:ea typeface="+mn-ea"/>
                <a:cs typeface="+mn-cs"/>
              </a:rPr>
              <a:t>通过针尖与固体表面间力的改变进行反馈， 因此在制备的稳定性和可控性方面的性能优于</a:t>
            </a:r>
            <a:r>
              <a:rPr lang="en-US" altLang="zh-CN" sz="1200" kern="1200" dirty="0">
                <a:solidFill>
                  <a:schemeClr val="tx1"/>
                </a:solidFill>
                <a:effectLst/>
                <a:latin typeface="+mn-lt"/>
                <a:ea typeface="+mn-ea"/>
                <a:cs typeface="+mn-cs"/>
              </a:rPr>
              <a:t>STM</a:t>
            </a:r>
            <a:r>
              <a:rPr lang="zh-CN" altLang="zh-CN" sz="1200" kern="1200" dirty="0">
                <a:solidFill>
                  <a:schemeClr val="tx1"/>
                </a:solidFill>
                <a:effectLst/>
                <a:latin typeface="+mn-lt"/>
                <a:ea typeface="+mn-ea"/>
                <a:cs typeface="+mn-cs"/>
              </a:rPr>
              <a:t>， 更适合于刻蚀实验</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171450" indent="-171450">
              <a:buFont typeface="Arial" panose="020B0604020202020204" pitchFamily="34" charset="0"/>
              <a:buChar char="•"/>
            </a:pPr>
            <a:r>
              <a:rPr lang="zh-CN" altLang="en-US" dirty="0"/>
              <a:t>针尖诱导的化学反应类型较多，固相，液相，气相都可以发生化学沉积。</a:t>
            </a:r>
          </a:p>
        </p:txBody>
      </p:sp>
      <p:sp>
        <p:nvSpPr>
          <p:cNvPr id="4" name="灯片编号占位符 3"/>
          <p:cNvSpPr>
            <a:spLocks noGrp="1"/>
          </p:cNvSpPr>
          <p:nvPr>
            <p:ph type="sldNum" sz="quarter" idx="10"/>
          </p:nvPr>
        </p:nvSpPr>
        <p:spPr/>
        <p:txBody>
          <a:bodyPr/>
          <a:lstStyle/>
          <a:p>
            <a:fld id="{95CAC6CF-CD63-4E5F-96B2-29AA8AFC6A29}" type="slidenum">
              <a:rPr lang="zh-CN" altLang="en-US" smtClean="0"/>
              <a:t>16</a:t>
            </a:fld>
            <a:endParaRPr lang="zh-CN" altLang="en-US"/>
          </a:p>
        </p:txBody>
      </p:sp>
    </p:spTree>
    <p:extLst>
      <p:ext uri="{BB962C8B-B14F-4D97-AF65-F5344CB8AC3E}">
        <p14:creationId xmlns:p14="http://schemas.microsoft.com/office/powerpoint/2010/main" val="162979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这种方案把纳米刻蚀的确定性的布局控制和自底向上的生长过程简单融合，作为一种直接书写方法，不局限于专门为图案化设计的复杂基片，不需要繁琐的后处理过程。</a:t>
            </a:r>
          </a:p>
        </p:txBody>
      </p:sp>
      <p:sp>
        <p:nvSpPr>
          <p:cNvPr id="4" name="灯片编号占位符 3"/>
          <p:cNvSpPr>
            <a:spLocks noGrp="1"/>
          </p:cNvSpPr>
          <p:nvPr>
            <p:ph type="sldNum" sz="quarter" idx="5"/>
          </p:nvPr>
        </p:nvSpPr>
        <p:spPr/>
        <p:txBody>
          <a:bodyPr/>
          <a:lstStyle/>
          <a:p>
            <a:fld id="{95CAC6CF-CD63-4E5F-96B2-29AA8AFC6A29}" type="slidenum">
              <a:rPr lang="zh-CN" altLang="en-US" smtClean="0"/>
              <a:t>17</a:t>
            </a:fld>
            <a:endParaRPr lang="zh-CN" altLang="en-US"/>
          </a:p>
        </p:txBody>
      </p:sp>
    </p:spTree>
    <p:extLst>
      <p:ext uri="{BB962C8B-B14F-4D97-AF65-F5344CB8AC3E}">
        <p14:creationId xmlns:p14="http://schemas.microsoft.com/office/powerpoint/2010/main" val="1789675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比如铁电薄膜中尖端</a:t>
            </a:r>
            <a:r>
              <a:rPr lang="en-US" altLang="zh-CN" dirty="0"/>
              <a:t>/</a:t>
            </a:r>
            <a:r>
              <a:rPr lang="zh-CN" altLang="en-US" dirty="0"/>
              <a:t>表面的电场可以使局域极化逆转，产生铁电畴，可以用于数据存储；该方法也可以用于分解稳定的化学物质如二氧化碳等。</a:t>
            </a:r>
          </a:p>
        </p:txBody>
      </p:sp>
      <p:sp>
        <p:nvSpPr>
          <p:cNvPr id="4" name="灯片编号占位符 3"/>
          <p:cNvSpPr>
            <a:spLocks noGrp="1"/>
          </p:cNvSpPr>
          <p:nvPr>
            <p:ph type="sldNum" sz="quarter" idx="5"/>
          </p:nvPr>
        </p:nvSpPr>
        <p:spPr/>
        <p:txBody>
          <a:bodyPr/>
          <a:lstStyle/>
          <a:p>
            <a:fld id="{95CAC6CF-CD63-4E5F-96B2-29AA8AFC6A29}" type="slidenum">
              <a:rPr lang="zh-CN" altLang="en-US" smtClean="0"/>
              <a:t>18</a:t>
            </a:fld>
            <a:endParaRPr lang="zh-CN" altLang="en-US"/>
          </a:p>
        </p:txBody>
      </p:sp>
    </p:spTree>
    <p:extLst>
      <p:ext uri="{BB962C8B-B14F-4D97-AF65-F5344CB8AC3E}">
        <p14:creationId xmlns:p14="http://schemas.microsoft.com/office/powerpoint/2010/main" val="265280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zh-CN" altLang="zh-CN" sz="1200" kern="1200" dirty="0">
                <a:solidFill>
                  <a:schemeClr val="tx1"/>
                </a:solidFill>
                <a:effectLst/>
                <a:latin typeface="+mn-lt"/>
                <a:ea typeface="+mn-ea"/>
                <a:cs typeface="+mn-cs"/>
              </a:rPr>
              <a:t>针尖和样品之间形成的电场会诱导空气中的水凝结于针尖和样品间，形成水桥。针尖作为阴极，样品作为阳极，针尖和样品表面之间形成的水桥充当电解质， 提供阴离子</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氢氧根和氧离子</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171450" indent="-171450">
              <a:buFont typeface="Arial" panose="020B0604020202020204" pitchFamily="34" charset="0"/>
              <a:buChar char="•"/>
            </a:pPr>
            <a:r>
              <a:rPr lang="zh-CN" altLang="zh-CN" sz="1200" kern="1200" dirty="0">
                <a:solidFill>
                  <a:schemeClr val="tx1"/>
                </a:solidFill>
                <a:effectLst/>
                <a:latin typeface="+mn-lt"/>
                <a:ea typeface="+mn-ea"/>
                <a:cs typeface="+mn-cs"/>
              </a:rPr>
              <a:t>在电场的驱动下，水桥中的阴离子</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氢氧根和氧离子</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从水桥扩散到样品表面，使得样品表面发生氧化反应。右边这张图是利用</a:t>
            </a:r>
            <a:r>
              <a:rPr lang="en-US" altLang="zh-CN" sz="1200" kern="1200" dirty="0">
                <a:solidFill>
                  <a:schemeClr val="tx1"/>
                </a:solidFill>
                <a:effectLst/>
                <a:latin typeface="+mn-lt"/>
                <a:ea typeface="+mn-ea"/>
                <a:cs typeface="+mn-cs"/>
              </a:rPr>
              <a:t>O-SPL</a:t>
            </a:r>
            <a:r>
              <a:rPr lang="zh-CN" altLang="zh-CN" sz="1200" kern="1200" dirty="0">
                <a:solidFill>
                  <a:schemeClr val="tx1"/>
                </a:solidFill>
                <a:effectLst/>
                <a:latin typeface="+mn-lt"/>
                <a:ea typeface="+mn-ea"/>
                <a:cs typeface="+mn-cs"/>
              </a:rPr>
              <a:t>在某种材料上做氧化刻蚀，阳极和阴极分别发生的反应。</a:t>
            </a:r>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19</a:t>
            </a:fld>
            <a:endParaRPr lang="zh-CN" altLang="en-US"/>
          </a:p>
        </p:txBody>
      </p:sp>
    </p:spTree>
    <p:extLst>
      <p:ext uri="{BB962C8B-B14F-4D97-AF65-F5344CB8AC3E}">
        <p14:creationId xmlns:p14="http://schemas.microsoft.com/office/powerpoint/2010/main" val="356824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下面提一下</a:t>
            </a:r>
            <a:r>
              <a:rPr lang="en-US" altLang="zh-CN" sz="1200" kern="1200" dirty="0">
                <a:solidFill>
                  <a:schemeClr val="tx1"/>
                </a:solidFill>
                <a:effectLst/>
                <a:latin typeface="+mn-lt"/>
                <a:ea typeface="+mn-ea"/>
                <a:cs typeface="+mn-cs"/>
              </a:rPr>
              <a:t>O-SPL</a:t>
            </a:r>
            <a:r>
              <a:rPr lang="zh-CN" altLang="zh-CN" sz="1200" kern="1200" dirty="0">
                <a:solidFill>
                  <a:schemeClr val="tx1"/>
                </a:solidFill>
                <a:effectLst/>
                <a:latin typeface="+mn-lt"/>
                <a:ea typeface="+mn-ea"/>
                <a:cs typeface="+mn-cs"/>
              </a:rPr>
              <a:t>应用的一个例子。在</a:t>
            </a:r>
            <a:r>
              <a:rPr lang="en-US" altLang="zh-CN" sz="1200" kern="1200" dirty="0">
                <a:solidFill>
                  <a:schemeClr val="tx1"/>
                </a:solidFill>
                <a:effectLst/>
                <a:latin typeface="+mn-lt"/>
                <a:ea typeface="+mn-ea"/>
                <a:cs typeface="+mn-cs"/>
              </a:rPr>
              <a:t>SOI (silicon on insulator)</a:t>
            </a:r>
            <a:r>
              <a:rPr lang="zh-CN" altLang="zh-CN" sz="1200" kern="1200" dirty="0">
                <a:solidFill>
                  <a:schemeClr val="tx1"/>
                </a:solidFill>
                <a:effectLst/>
                <a:latin typeface="+mn-lt"/>
                <a:ea typeface="+mn-ea"/>
                <a:cs typeface="+mn-cs"/>
              </a:rPr>
              <a:t>基底上通过</a:t>
            </a:r>
            <a:r>
              <a:rPr lang="en-US" altLang="zh-CN" sz="1200" kern="1200" dirty="0">
                <a:solidFill>
                  <a:schemeClr val="tx1"/>
                </a:solidFill>
                <a:effectLst/>
                <a:latin typeface="+mn-lt"/>
                <a:ea typeface="+mn-ea"/>
                <a:cs typeface="+mn-cs"/>
              </a:rPr>
              <a:t>AFM</a:t>
            </a:r>
            <a:r>
              <a:rPr lang="zh-CN" altLang="zh-CN" sz="1200" kern="1200" dirty="0">
                <a:solidFill>
                  <a:schemeClr val="tx1"/>
                </a:solidFill>
                <a:effectLst/>
                <a:latin typeface="+mn-lt"/>
                <a:ea typeface="+mn-ea"/>
                <a:cs typeface="+mn-cs"/>
              </a:rPr>
              <a:t>氧化刻蚀可以制备硅纳米结构。制备的步骤是：</a:t>
            </a:r>
          </a:p>
          <a:p>
            <a:r>
              <a:rPr lang="en-US" altLang="zh-CN" sz="1200" b="1" kern="1200" dirty="0">
                <a:solidFill>
                  <a:schemeClr val="tx1"/>
                </a:solidFill>
                <a:effectLst/>
                <a:latin typeface="+mn-lt"/>
                <a:ea typeface="+mn-ea"/>
                <a:cs typeface="+mn-cs"/>
              </a:rPr>
              <a:t>1.</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将</a:t>
            </a:r>
            <a:r>
              <a:rPr lang="en-US" altLang="zh-CN" sz="1200" kern="1200" dirty="0">
                <a:solidFill>
                  <a:schemeClr val="tx1"/>
                </a:solidFill>
                <a:effectLst/>
                <a:latin typeface="+mn-lt"/>
                <a:ea typeface="+mn-ea"/>
                <a:cs typeface="+mn-cs"/>
              </a:rPr>
              <a:t>SOI</a:t>
            </a:r>
            <a:r>
              <a:rPr lang="zh-CN" altLang="zh-CN" sz="1200" kern="1200" dirty="0">
                <a:solidFill>
                  <a:schemeClr val="tx1"/>
                </a:solidFill>
                <a:effectLst/>
                <a:latin typeface="+mn-lt"/>
                <a:ea typeface="+mn-ea"/>
                <a:cs typeface="+mn-cs"/>
              </a:rPr>
              <a:t>基底浸入到</a:t>
            </a:r>
            <a:r>
              <a:rPr lang="en-US" altLang="zh-CN" sz="1200" kern="1200" dirty="0">
                <a:solidFill>
                  <a:schemeClr val="tx1"/>
                </a:solidFill>
                <a:effectLst/>
                <a:latin typeface="+mn-lt"/>
                <a:ea typeface="+mn-ea"/>
                <a:cs typeface="+mn-cs"/>
              </a:rPr>
              <a:t>HF</a:t>
            </a:r>
            <a:r>
              <a:rPr lang="zh-CN" altLang="zh-CN" sz="1200" kern="1200" dirty="0">
                <a:solidFill>
                  <a:schemeClr val="tx1"/>
                </a:solidFill>
                <a:effectLst/>
                <a:latin typeface="+mn-lt"/>
                <a:ea typeface="+mn-ea"/>
                <a:cs typeface="+mn-cs"/>
              </a:rPr>
              <a:t>中</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去除硅表面自然生长的氧化物</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钝化硅层</a:t>
            </a:r>
          </a:p>
          <a:p>
            <a:r>
              <a:rPr lang="en-US" altLang="zh-CN" sz="1200" b="1" kern="1200" dirty="0">
                <a:solidFill>
                  <a:schemeClr val="tx1"/>
                </a:solidFill>
                <a:effectLst/>
                <a:latin typeface="+mn-lt"/>
                <a:ea typeface="+mn-ea"/>
                <a:cs typeface="+mn-cs"/>
              </a:rPr>
              <a:t>2.</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通过光刻法将两个金属电极限定在硅表面上</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作为定位标记</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然后</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给针尖施加负电压</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在定位标记之间通过扫描探针氧化刻蚀形成氧化物线 </a:t>
            </a:r>
          </a:p>
          <a:p>
            <a:r>
              <a:rPr lang="en-US" altLang="zh-CN" sz="1200" b="1" kern="1200" dirty="0">
                <a:solidFill>
                  <a:schemeClr val="tx1"/>
                </a:solidFill>
                <a:effectLst/>
                <a:latin typeface="+mn-lt"/>
                <a:ea typeface="+mn-ea"/>
                <a:cs typeface="+mn-cs"/>
              </a:rPr>
              <a:t>3.</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通过湿法或干法化学刻蚀除去未掩蔽的硅层</a:t>
            </a:r>
          </a:p>
          <a:p>
            <a:r>
              <a:rPr lang="en-US" altLang="zh-CN" sz="1200" b="1" kern="1200" dirty="0">
                <a:solidFill>
                  <a:schemeClr val="tx1"/>
                </a:solidFill>
                <a:effectLst/>
                <a:latin typeface="+mn-lt"/>
                <a:ea typeface="+mn-ea"/>
                <a:cs typeface="+mn-cs"/>
              </a:rPr>
              <a:t>4.</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通过光刻或电子束刻蚀的方法制备源极和漏极</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然后将硅纳米线与微米尺寸的源漏电极接触</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形成背栅硅纳米线晶体管</a:t>
            </a:r>
          </a:p>
          <a:p>
            <a:r>
              <a:rPr lang="zh-CN" altLang="zh-CN" sz="1200" kern="1200" dirty="0">
                <a:solidFill>
                  <a:schemeClr val="tx1"/>
                </a:solidFill>
                <a:effectLst/>
                <a:latin typeface="+mn-lt"/>
                <a:ea typeface="+mn-ea"/>
                <a:cs typeface="+mn-cs"/>
              </a:rPr>
              <a:t>其中源极和漏极之间的硅纳米线是晶体管沟道</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下面的</a:t>
            </a:r>
            <a:r>
              <a:rPr lang="en-US" altLang="zh-CN" sz="1200" kern="1200" dirty="0">
                <a:solidFill>
                  <a:schemeClr val="tx1"/>
                </a:solidFill>
                <a:effectLst/>
                <a:latin typeface="+mn-lt"/>
                <a:ea typeface="+mn-ea"/>
                <a:cs typeface="+mn-cs"/>
              </a:rPr>
              <a:t>SiO</a:t>
            </a:r>
            <a:r>
              <a:rPr lang="en-US" altLang="zh-CN" sz="1200" kern="1200" baseline="-25000" dirty="0">
                <a:solidFill>
                  <a:schemeClr val="tx1"/>
                </a:solidFill>
                <a:effectLst/>
                <a:latin typeface="+mn-lt"/>
                <a:ea typeface="+mn-ea"/>
                <a:cs typeface="+mn-cs"/>
              </a:rPr>
              <a:t>2</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层是栅极电介质</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硅基底是背栅极。</a:t>
            </a:r>
            <a:r>
              <a:rPr lang="en-US" altLang="zh-CN" sz="1200" kern="1200" dirty="0">
                <a:solidFill>
                  <a:schemeClr val="tx1"/>
                </a:solidFill>
                <a:effectLst/>
                <a:latin typeface="+mn-lt"/>
                <a:ea typeface="+mn-ea"/>
                <a:cs typeface="+mn-cs"/>
              </a:rPr>
              <a:t>O-SPL</a:t>
            </a:r>
            <a:r>
              <a:rPr lang="zh-CN" altLang="zh-CN" sz="1200" kern="1200" dirty="0">
                <a:solidFill>
                  <a:schemeClr val="tx1"/>
                </a:solidFill>
                <a:effectLst/>
                <a:latin typeface="+mn-lt"/>
                <a:ea typeface="+mn-ea"/>
                <a:cs typeface="+mn-cs"/>
              </a:rPr>
              <a:t>起到的作用是氧化产生掩模来制备出硅纳米线</a:t>
            </a:r>
          </a:p>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20</a:t>
            </a:fld>
            <a:endParaRPr lang="zh-CN" altLang="en-US"/>
          </a:p>
        </p:txBody>
      </p:sp>
    </p:spTree>
    <p:extLst>
      <p:ext uri="{BB962C8B-B14F-4D97-AF65-F5344CB8AC3E}">
        <p14:creationId xmlns:p14="http://schemas.microsoft.com/office/powerpoint/2010/main" val="1399262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21</a:t>
            </a:fld>
            <a:endParaRPr lang="zh-CN" altLang="en-US"/>
          </a:p>
        </p:txBody>
      </p:sp>
    </p:spTree>
    <p:extLst>
      <p:ext uri="{BB962C8B-B14F-4D97-AF65-F5344CB8AC3E}">
        <p14:creationId xmlns:p14="http://schemas.microsoft.com/office/powerpoint/2010/main" val="93177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a:t>
            </a:fld>
            <a:endParaRPr lang="zh-CN" altLang="en-US"/>
          </a:p>
        </p:txBody>
      </p:sp>
    </p:spTree>
    <p:extLst>
      <p:ext uri="{BB962C8B-B14F-4D97-AF65-F5344CB8AC3E}">
        <p14:creationId xmlns:p14="http://schemas.microsoft.com/office/powerpoint/2010/main" val="1639291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22</a:t>
            </a:fld>
            <a:endParaRPr lang="zh-CN" altLang="en-US"/>
          </a:p>
        </p:txBody>
      </p:sp>
    </p:spTree>
    <p:extLst>
      <p:ext uri="{BB962C8B-B14F-4D97-AF65-F5344CB8AC3E}">
        <p14:creationId xmlns:p14="http://schemas.microsoft.com/office/powerpoint/2010/main" val="349939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23</a:t>
            </a:fld>
            <a:endParaRPr lang="zh-CN" altLang="en-US"/>
          </a:p>
        </p:txBody>
      </p:sp>
    </p:spTree>
    <p:extLst>
      <p:ext uri="{BB962C8B-B14F-4D97-AF65-F5344CB8AC3E}">
        <p14:creationId xmlns:p14="http://schemas.microsoft.com/office/powerpoint/2010/main" val="1080925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24</a:t>
            </a:fld>
            <a:endParaRPr lang="zh-CN" altLang="en-US"/>
          </a:p>
        </p:txBody>
      </p:sp>
    </p:spTree>
    <p:extLst>
      <p:ext uri="{BB962C8B-B14F-4D97-AF65-F5344CB8AC3E}">
        <p14:creationId xmlns:p14="http://schemas.microsoft.com/office/powerpoint/2010/main" val="729363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25</a:t>
            </a:fld>
            <a:endParaRPr lang="zh-CN" altLang="en-US"/>
          </a:p>
        </p:txBody>
      </p:sp>
    </p:spTree>
    <p:extLst>
      <p:ext uri="{BB962C8B-B14F-4D97-AF65-F5344CB8AC3E}">
        <p14:creationId xmlns:p14="http://schemas.microsoft.com/office/powerpoint/2010/main" val="1069866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26</a:t>
            </a:fld>
            <a:endParaRPr lang="zh-CN" altLang="en-US"/>
          </a:p>
        </p:txBody>
      </p:sp>
    </p:spTree>
    <p:extLst>
      <p:ext uri="{BB962C8B-B14F-4D97-AF65-F5344CB8AC3E}">
        <p14:creationId xmlns:p14="http://schemas.microsoft.com/office/powerpoint/2010/main" val="703995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27</a:t>
            </a:fld>
            <a:endParaRPr lang="zh-CN" altLang="en-US"/>
          </a:p>
        </p:txBody>
      </p:sp>
    </p:spTree>
    <p:extLst>
      <p:ext uri="{BB962C8B-B14F-4D97-AF65-F5344CB8AC3E}">
        <p14:creationId xmlns:p14="http://schemas.microsoft.com/office/powerpoint/2010/main" val="1289005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28</a:t>
            </a:fld>
            <a:endParaRPr lang="zh-CN" altLang="en-US"/>
          </a:p>
        </p:txBody>
      </p:sp>
    </p:spTree>
    <p:extLst>
      <p:ext uri="{BB962C8B-B14F-4D97-AF65-F5344CB8AC3E}">
        <p14:creationId xmlns:p14="http://schemas.microsoft.com/office/powerpoint/2010/main" val="194836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首先，第一部分。</a:t>
            </a:r>
          </a:p>
        </p:txBody>
      </p:sp>
      <p:sp>
        <p:nvSpPr>
          <p:cNvPr id="4" name="灯片编号占位符 3"/>
          <p:cNvSpPr>
            <a:spLocks noGrp="1"/>
          </p:cNvSpPr>
          <p:nvPr>
            <p:ph type="sldNum" sz="quarter" idx="5"/>
          </p:nvPr>
        </p:nvSpPr>
        <p:spPr/>
        <p:txBody>
          <a:bodyPr/>
          <a:lstStyle/>
          <a:p>
            <a:fld id="{95CAC6CF-CD63-4E5F-96B2-29AA8AFC6A29}" type="slidenum">
              <a:rPr lang="zh-CN" altLang="en-US" smtClean="0"/>
              <a:t>3</a:t>
            </a:fld>
            <a:endParaRPr lang="zh-CN" altLang="en-US"/>
          </a:p>
        </p:txBody>
      </p:sp>
    </p:spTree>
    <p:extLst>
      <p:ext uri="{BB962C8B-B14F-4D97-AF65-F5344CB8AC3E}">
        <p14:creationId xmlns:p14="http://schemas.microsoft.com/office/powerpoint/2010/main" val="163504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defRPr b="0">
                <a:latin typeface="Songti SC Bold"/>
                <a:ea typeface="Songti SC Bold"/>
                <a:cs typeface="Songti SC Bold"/>
                <a:sym typeface="Songti SC Bold"/>
              </a:defRPr>
            </a:pPr>
            <a:r>
              <a:rPr lang="zh-CN" altLang="en-US" dirty="0" smtClean="0"/>
              <a:t>现代纳米工业中，最具代表的纳米加工技术就是集成电路制造，其一般步骤可以大致分为以下部分</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Microsoft YaHei" charset="-122"/>
                <a:ea typeface="Microsoft YaHei" charset="-122"/>
                <a:cs typeface="Microsoft YaHei" charset="-122"/>
              </a:rPr>
              <a:t>芯片制造过程中的</a:t>
            </a:r>
            <a:r>
              <a:rPr lang="zh-CN" altLang="en-US" u="sng" dirty="0" smtClean="0">
                <a:latin typeface="Microsoft YaHei" charset="-122"/>
                <a:ea typeface="Microsoft YaHei" charset="-122"/>
                <a:cs typeface="Microsoft YaHei" charset="-122"/>
              </a:rPr>
              <a:t>曝光</a:t>
            </a:r>
            <a:r>
              <a:rPr lang="zh-CN" altLang="en-US" dirty="0" smtClean="0">
                <a:latin typeface="Microsoft YaHei" charset="-122"/>
                <a:ea typeface="Microsoft YaHei" charset="-122"/>
                <a:cs typeface="Microsoft YaHei" charset="-122"/>
              </a:rPr>
              <a:t>和</a:t>
            </a:r>
            <a:r>
              <a:rPr lang="zh-CN" altLang="en-US" u="sng" dirty="0" smtClean="0">
                <a:latin typeface="Microsoft YaHei" charset="-122"/>
                <a:ea typeface="Microsoft YaHei" charset="-122"/>
                <a:cs typeface="Microsoft YaHei" charset="-122"/>
              </a:rPr>
              <a:t>刻蚀</a:t>
            </a:r>
            <a:r>
              <a:rPr lang="zh-CN" altLang="en-US" dirty="0" smtClean="0">
                <a:latin typeface="Microsoft YaHei" charset="-122"/>
                <a:ea typeface="Microsoft YaHei" charset="-122"/>
                <a:cs typeface="Microsoft YaHei" charset="-122"/>
              </a:rPr>
              <a:t>（光刻）两个过程是芯片制造中最为关键的两个纳米加工过程，芯片的质量好坏也主要取决于这两个过程的工艺水平</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4</a:t>
            </a:fld>
            <a:endParaRPr lang="zh-CN" altLang="en-US"/>
          </a:p>
        </p:txBody>
      </p:sp>
    </p:spTree>
    <p:extLst>
      <p:ext uri="{BB962C8B-B14F-4D97-AF65-F5344CB8AC3E}">
        <p14:creationId xmlns:p14="http://schemas.microsoft.com/office/powerpoint/2010/main" val="98295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5</a:t>
            </a:fld>
            <a:endParaRPr lang="zh-CN" altLang="en-US"/>
          </a:p>
        </p:txBody>
      </p:sp>
    </p:spTree>
    <p:extLst>
      <p:ext uri="{BB962C8B-B14F-4D97-AF65-F5344CB8AC3E}">
        <p14:creationId xmlns:p14="http://schemas.microsoft.com/office/powerpoint/2010/main" val="8508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Bef>
                <a:spcPts val="600"/>
              </a:spcBef>
            </a:pPr>
            <a:r>
              <a:rPr lang="zh-CN" altLang="en-US" sz="1200" dirty="0" smtClean="0">
                <a:latin typeface="LM Sans 10" panose="00000500000000000000" pitchFamily="50" charset="0"/>
                <a:ea typeface="微软雅黑" panose="020B0503020204020204" pitchFamily="34" charset="-122"/>
              </a:rPr>
              <a:t>曝光是将通过带有电路信息光栅的光（一般采用紫外线），再通过透镜聚焦在涂抹了光刻胶的单晶硅上</a:t>
            </a:r>
          </a:p>
          <a:p>
            <a:pPr algn="just">
              <a:spcBef>
                <a:spcPts val="600"/>
              </a:spcBef>
            </a:pPr>
            <a:endParaRPr lang="en-US" altLang="zh-CN" sz="1200" dirty="0" smtClean="0">
              <a:latin typeface="LM Sans 10" panose="00000500000000000000" pitchFamily="50" charset="0"/>
              <a:ea typeface="微软雅黑" panose="020B0503020204020204" pitchFamily="34" charset="-122"/>
            </a:endParaRPr>
          </a:p>
          <a:p>
            <a:pPr algn="just">
              <a:spcBef>
                <a:spcPts val="600"/>
              </a:spcBef>
            </a:pPr>
            <a:r>
              <a:rPr lang="zh-CN" altLang="en-US" sz="1200" dirty="0" smtClean="0">
                <a:latin typeface="LM Sans 10" panose="00000500000000000000" pitchFamily="50" charset="0"/>
                <a:ea typeface="微软雅黑" panose="020B0503020204020204" pitchFamily="34" charset="-122"/>
              </a:rPr>
              <a:t>光刻胶是一种光敏感材料，在光的催化下会发生变形，这样设计好的电路图就会以这样的化学信号存在于单晶硅之上</a:t>
            </a:r>
          </a:p>
          <a:p>
            <a:pPr algn="just">
              <a:spcBef>
                <a:spcPts val="600"/>
              </a:spcBef>
            </a:pPr>
            <a:endParaRPr lang="en-US" altLang="zh-CN" sz="1200" dirty="0" smtClean="0">
              <a:latin typeface="LM Sans 10" panose="00000500000000000000" pitchFamily="50" charset="0"/>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6</a:t>
            </a:fld>
            <a:endParaRPr lang="zh-CN" altLang="en-US"/>
          </a:p>
        </p:txBody>
      </p:sp>
    </p:spTree>
    <p:extLst>
      <p:ext uri="{BB962C8B-B14F-4D97-AF65-F5344CB8AC3E}">
        <p14:creationId xmlns:p14="http://schemas.microsoft.com/office/powerpoint/2010/main" val="114681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Bef>
                <a:spcPts val="600"/>
              </a:spcBef>
            </a:pPr>
            <a:r>
              <a:rPr lang="zh-CN" altLang="en-US" sz="1200" dirty="0" smtClean="0">
                <a:latin typeface="LM Sans 10" panose="00000500000000000000" pitchFamily="50" charset="0"/>
                <a:ea typeface="微软雅黑" panose="020B0503020204020204" pitchFamily="34" charset="-122"/>
              </a:rPr>
              <a:t>显影是将曝光后的硅片在显影液体中，曝光后发生变性的光刻胶会和显影液发生反应，从而在单晶表面经化学刻蚀生成晶体管结构</a:t>
            </a:r>
            <a:endParaRPr lang="en-US" altLang="zh-CN" sz="1200" dirty="0" smtClean="0">
              <a:latin typeface="LM Sans 10" panose="00000500000000000000" pitchFamily="50" charset="0"/>
              <a:ea typeface="微软雅黑" panose="020B0503020204020204" pitchFamily="34" charset="-122"/>
            </a:endParaRPr>
          </a:p>
          <a:p>
            <a:pPr algn="just">
              <a:spcBef>
                <a:spcPts val="600"/>
              </a:spcBef>
            </a:pPr>
            <a:endParaRPr lang="en-US" altLang="zh-CN" sz="1200" dirty="0" smtClean="0">
              <a:latin typeface="LM Sans 10" panose="00000500000000000000" pitchFamily="50" charset="0"/>
              <a:ea typeface="微软雅黑" panose="020B0503020204020204" pitchFamily="34" charset="-122"/>
            </a:endParaRPr>
          </a:p>
          <a:p>
            <a:pPr algn="just">
              <a:spcBef>
                <a:spcPts val="600"/>
              </a:spcBef>
            </a:pPr>
            <a:r>
              <a:rPr lang="zh-CN" altLang="en-US" sz="1200" dirty="0" smtClean="0">
                <a:latin typeface="LM Sans 10" panose="00000500000000000000" pitchFamily="50" charset="0"/>
                <a:ea typeface="微软雅黑" panose="020B0503020204020204" pitchFamily="34" charset="-122"/>
              </a:rPr>
              <a:t>正性显影：经过曝光的区域，会和显影液发生反应从而溶解，而未曝光区域不受影响。这种显影液的例子有四甲基氢氧化铵</a:t>
            </a:r>
          </a:p>
          <a:p>
            <a:pPr algn="just">
              <a:spcBef>
                <a:spcPts val="600"/>
              </a:spcBef>
            </a:pPr>
            <a:endParaRPr lang="zh-CN" altLang="en-US" sz="1200" dirty="0" smtClean="0">
              <a:latin typeface="LM Sans 10" panose="00000500000000000000" pitchFamily="50" charset="0"/>
              <a:ea typeface="微软雅黑" panose="020B0503020204020204" pitchFamily="34" charset="-122"/>
            </a:endParaRPr>
          </a:p>
          <a:p>
            <a:pPr algn="just">
              <a:spcBef>
                <a:spcPts val="600"/>
              </a:spcBef>
            </a:pPr>
            <a:r>
              <a:rPr lang="zh-CN" altLang="en-US" sz="1200" dirty="0" smtClean="0">
                <a:latin typeface="LM Sans 10" panose="00000500000000000000" pitchFamily="50" charset="0"/>
                <a:ea typeface="微软雅黑" panose="020B0503020204020204" pitchFamily="34" charset="-122"/>
              </a:rPr>
              <a:t>负性显影：与正性显影相反未曝光部分溶解。常见的显影液有二甲苯</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7</a:t>
            </a:fld>
            <a:endParaRPr lang="zh-CN" altLang="en-US"/>
          </a:p>
        </p:txBody>
      </p:sp>
    </p:spTree>
    <p:extLst>
      <p:ext uri="{BB962C8B-B14F-4D97-AF65-F5344CB8AC3E}">
        <p14:creationId xmlns:p14="http://schemas.microsoft.com/office/powerpoint/2010/main" val="153351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defRPr b="0">
                <a:latin typeface="Songti SC Bold"/>
                <a:ea typeface="Songti SC Bold"/>
                <a:cs typeface="Songti SC Bold"/>
                <a:sym typeface="Songti SC Bold"/>
              </a:defRPr>
            </a:pPr>
            <a:r>
              <a:rPr lang="zh-CN" altLang="en-US" dirty="0" smtClean="0"/>
              <a:t>现阶段光刻技术遇到的主要瓶颈是，光栅的衍射极限会限制光刻的分辨率，导致不能达到更小的制程</a:t>
            </a:r>
            <a:endParaRPr lang="en-US" altLang="zh-CN" dirty="0" smtClean="0"/>
          </a:p>
          <a:p>
            <a:pPr algn="just">
              <a:defRPr b="0">
                <a:latin typeface="Songti SC Bold"/>
                <a:ea typeface="Songti SC Bold"/>
                <a:cs typeface="Songti SC Bold"/>
                <a:sym typeface="Songti SC Bold"/>
              </a:defRPr>
            </a:pPr>
            <a:endParaRPr lang="en-US" altLang="zh-CN" dirty="0" smtClean="0"/>
          </a:p>
          <a:p>
            <a:pPr marL="0" marR="0" indent="0" algn="just" defTabSz="914400" rtl="0" eaLnBrk="1" fontAlgn="auto" latinLnBrk="0" hangingPunct="1">
              <a:lnSpc>
                <a:spcPct val="100000"/>
              </a:lnSpc>
              <a:spcBef>
                <a:spcPts val="0"/>
              </a:spcBef>
              <a:spcAft>
                <a:spcPts val="0"/>
              </a:spcAft>
              <a:buClrTx/>
              <a:buSzTx/>
              <a:buFontTx/>
              <a:buNone/>
              <a:tabLst/>
              <a:defRPr b="0">
                <a:latin typeface="Songti SC Bold"/>
                <a:ea typeface="Songti SC Bold"/>
                <a:cs typeface="Songti SC Bold"/>
                <a:sym typeface="Songti SC Bold"/>
              </a:defRPr>
            </a:pPr>
            <a:r>
              <a:rPr lang="zh-CN" altLang="en-US" sz="1200" dirty="0" smtClean="0">
                <a:latin typeface="LM Sans 10" panose="00000500000000000000" pitchFamily="50" charset="0"/>
                <a:ea typeface="微软雅黑" panose="020B0503020204020204" pitchFamily="34" charset="-122"/>
              </a:rPr>
              <a:t>减小衍射极限有两种思路：选用紫外线进行曝光（减小波长），在较大折射率的光介质中进行曝光（增大数值孔径）。但是感光材料是对光波长敏感的，选择波长更小的光进行曝光，寻找新的感光材料是一件困难的事情</a:t>
            </a:r>
          </a:p>
          <a:p>
            <a:pPr algn="just">
              <a:defRPr b="0">
                <a:latin typeface="Songti SC Bold"/>
                <a:ea typeface="Songti SC Bold"/>
                <a:cs typeface="Songti SC Bold"/>
                <a:sym typeface="Songti SC Bold"/>
              </a:defRPr>
            </a:pPr>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8</a:t>
            </a:fld>
            <a:endParaRPr lang="zh-CN" altLang="en-US"/>
          </a:p>
        </p:txBody>
      </p:sp>
    </p:spTree>
    <p:extLst>
      <p:ext uri="{BB962C8B-B14F-4D97-AF65-F5344CB8AC3E}">
        <p14:creationId xmlns:p14="http://schemas.microsoft.com/office/powerpoint/2010/main" val="91981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CAC6CF-CD63-4E5F-96B2-29AA8AFC6A29}" type="slidenum">
              <a:rPr lang="zh-CN" altLang="en-US" smtClean="0"/>
              <a:t>9</a:t>
            </a:fld>
            <a:endParaRPr lang="zh-CN" altLang="en-US"/>
          </a:p>
        </p:txBody>
      </p:sp>
    </p:spTree>
    <p:extLst>
      <p:ext uri="{BB962C8B-B14F-4D97-AF65-F5344CB8AC3E}">
        <p14:creationId xmlns:p14="http://schemas.microsoft.com/office/powerpoint/2010/main" val="6232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6096D3-8DE0-43C5-B855-22F84946576B}" type="datetime1">
              <a:rPr lang="zh-CN" altLang="en-US" smtClean="0"/>
              <a:t>19/11/18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9805D5-0B0B-4868-915D-EC573C2AF562}" type="slidenum">
              <a:rPr lang="zh-CN" altLang="en-US" smtClean="0"/>
              <a:t>‹#›</a:t>
            </a:fld>
            <a:endParaRPr lang="zh-CN" altLang="en-US"/>
          </a:p>
        </p:txBody>
      </p:sp>
    </p:spTree>
    <p:extLst>
      <p:ext uri="{BB962C8B-B14F-4D97-AF65-F5344CB8AC3E}">
        <p14:creationId xmlns:p14="http://schemas.microsoft.com/office/powerpoint/2010/main" val="3983464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3CC7382A-5689-4BAD-B083-7991806D55EA}" type="datetime1">
              <a:rPr lang="zh-CN" altLang="en-US" smtClean="0"/>
              <a:t>19/11/18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59805D5-0B0B-4868-915D-EC573C2AF562}" type="slidenum">
              <a:rPr lang="zh-CN" altLang="en-US" smtClean="0"/>
              <a:t>‹#›</a:t>
            </a:fld>
            <a:endParaRPr lang="zh-CN" altLang="en-US"/>
          </a:p>
        </p:txBody>
      </p:sp>
    </p:spTree>
    <p:extLst>
      <p:ext uri="{BB962C8B-B14F-4D97-AF65-F5344CB8AC3E}">
        <p14:creationId xmlns:p14="http://schemas.microsoft.com/office/powerpoint/2010/main" val="1112584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AEA4771-DDEE-4937-8CE3-AF19F3D30F65}" type="datetime1">
              <a:rPr lang="zh-CN" altLang="en-US" smtClean="0"/>
              <a:t>19/11/18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9805D5-0B0B-4868-915D-EC573C2AF562}" type="slidenum">
              <a:rPr lang="zh-CN" altLang="en-US" smtClean="0"/>
              <a:t>‹#›</a:t>
            </a:fld>
            <a:endParaRPr lang="zh-CN" altLang="en-US"/>
          </a:p>
        </p:txBody>
      </p:sp>
    </p:spTree>
    <p:extLst>
      <p:ext uri="{BB962C8B-B14F-4D97-AF65-F5344CB8AC3E}">
        <p14:creationId xmlns:p14="http://schemas.microsoft.com/office/powerpoint/2010/main" val="483968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C5D7A78-0EAD-434A-89E5-E913E7E30D64}" type="datetime1">
              <a:rPr lang="zh-CN" altLang="en-US" smtClean="0"/>
              <a:t>19/11/18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9805D5-0B0B-4868-915D-EC573C2AF562}" type="slidenum">
              <a:rPr lang="zh-CN" altLang="en-US" smtClean="0"/>
              <a:t>‹#›</a:t>
            </a:fld>
            <a:endParaRPr lang="zh-CN" altLang="en-US"/>
          </a:p>
        </p:txBody>
      </p:sp>
    </p:spTree>
    <p:extLst>
      <p:ext uri="{BB962C8B-B14F-4D97-AF65-F5344CB8AC3E}">
        <p14:creationId xmlns:p14="http://schemas.microsoft.com/office/powerpoint/2010/main" val="60152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12000" y="982760"/>
            <a:ext cx="7920000" cy="1800000"/>
          </a:xfrm>
          <a:noFill/>
          <a:ln cap="sq">
            <a:noFill/>
          </a:ln>
        </p:spPr>
        <p:txBody>
          <a:bodyPr lIns="0" rIns="0" anchor="b" anchorCtr="0">
            <a:normAutofit/>
          </a:bodyPr>
          <a:lstStyle>
            <a:lvl1pPr algn="l">
              <a:defRPr sz="4400" baseline="0">
                <a:solidFill>
                  <a:srgbClr val="23373B"/>
                </a:solidFill>
              </a:defRPr>
            </a:lvl1pPr>
          </a:lstStyle>
          <a:p>
            <a:r>
              <a:rPr lang="zh-CN" altLang="en-US"/>
              <a:t>单击此处编辑母版标题样式</a:t>
            </a:r>
            <a:endParaRPr lang="en-US" dirty="0"/>
          </a:p>
        </p:txBody>
      </p:sp>
      <p:sp>
        <p:nvSpPr>
          <p:cNvPr id="23" name="日期占位符 22"/>
          <p:cNvSpPr>
            <a:spLocks noGrp="1"/>
          </p:cNvSpPr>
          <p:nvPr>
            <p:ph type="dt" sz="half" idx="10"/>
          </p:nvPr>
        </p:nvSpPr>
        <p:spPr/>
        <p:txBody>
          <a:bodyPr/>
          <a:lstStyle/>
          <a:p>
            <a:fld id="{7289ABEB-8CC2-4D2D-AD49-977099E13332}" type="datetime1">
              <a:rPr lang="zh-CN" altLang="en-US" smtClean="0"/>
              <a:t>19/11/18</a:t>
            </a:fld>
            <a:endParaRPr lang="zh-CN" altLang="en-US"/>
          </a:p>
        </p:txBody>
      </p:sp>
      <p:sp>
        <p:nvSpPr>
          <p:cNvPr id="24" name="页脚占位符 23"/>
          <p:cNvSpPr>
            <a:spLocks noGrp="1"/>
          </p:cNvSpPr>
          <p:nvPr>
            <p:ph type="ftr" sz="quarter" idx="11"/>
          </p:nvPr>
        </p:nvSpPr>
        <p:spPr/>
        <p:txBody>
          <a:bodyPr/>
          <a:lstStyle/>
          <a:p>
            <a:endParaRPr lang="zh-CN" altLang="en-US"/>
          </a:p>
        </p:txBody>
      </p:sp>
      <p:sp>
        <p:nvSpPr>
          <p:cNvPr id="25" name="灯片编号占位符 24"/>
          <p:cNvSpPr>
            <a:spLocks noGrp="1"/>
          </p:cNvSpPr>
          <p:nvPr>
            <p:ph type="sldNum" sz="quarter" idx="12"/>
          </p:nvPr>
        </p:nvSpPr>
        <p:spPr/>
        <p:txBody>
          <a:bodyPr/>
          <a:lstStyle/>
          <a:p>
            <a:fld id="{659805D5-0B0B-4868-915D-EC573C2AF562}" type="slidenum">
              <a:rPr lang="zh-CN" altLang="en-US" smtClean="0"/>
              <a:pPr/>
              <a:t>‹#›</a:t>
            </a:fld>
            <a:endParaRPr lang="zh-CN" altLang="en-US"/>
          </a:p>
        </p:txBody>
      </p:sp>
    </p:spTree>
    <p:extLst>
      <p:ext uri="{BB962C8B-B14F-4D97-AF65-F5344CB8AC3E}">
        <p14:creationId xmlns:p14="http://schemas.microsoft.com/office/powerpoint/2010/main" val="411035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0" y="288608"/>
            <a:ext cx="9144000" cy="720000"/>
          </a:xfrm>
        </p:spPr>
        <p:txBody>
          <a:body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lvl1pPr>
              <a:defRPr>
                <a:solidFill>
                  <a:srgbClr val="23373B"/>
                </a:solidFill>
              </a:defRPr>
            </a:lvl1pPr>
            <a:lvl2pPr>
              <a:defRPr>
                <a:solidFill>
                  <a:srgbClr val="23373B"/>
                </a:solidFill>
              </a:defRPr>
            </a:lvl2pPr>
            <a:lvl3pPr>
              <a:defRPr>
                <a:solidFill>
                  <a:srgbClr val="23373B"/>
                </a:solidFill>
              </a:defRPr>
            </a:lvl3pPr>
            <a:lvl4pPr>
              <a:defRPr>
                <a:solidFill>
                  <a:srgbClr val="23373B"/>
                </a:solidFill>
              </a:defRPr>
            </a:lvl4pPr>
            <a:lvl5pPr>
              <a:defRPr>
                <a:solidFill>
                  <a:srgbClr val="23373B"/>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fld id="{75150A93-4870-4FC4-AE41-DE391A04A272}" type="datetime1">
              <a:rPr lang="zh-CN" altLang="en-US" smtClean="0"/>
              <a:t>19/11/18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9805D5-0B0B-4868-915D-EC573C2AF562}" type="slidenum">
              <a:rPr lang="zh-CN" altLang="en-US" smtClean="0"/>
              <a:t>‹#›</a:t>
            </a:fld>
            <a:endParaRPr lang="zh-CN" altLang="en-US" dirty="0"/>
          </a:p>
        </p:txBody>
      </p:sp>
      <p:sp>
        <p:nvSpPr>
          <p:cNvPr id="7" name="矩形 6">
            <a:extLst>
              <a:ext uri="{FF2B5EF4-FFF2-40B4-BE49-F238E27FC236}">
                <a16:creationId xmlns:a16="http://schemas.microsoft.com/office/drawing/2014/main" xmlns="" id="{3B879043-DEA1-4BEE-87E4-8CB93CB2562A}"/>
              </a:ext>
            </a:extLst>
          </p:cNvPr>
          <p:cNvSpPr/>
          <p:nvPr userDrawn="1"/>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dirty="0">
              <a:solidFill>
                <a:schemeClr val="bg2">
                  <a:lumMod val="90000"/>
                </a:schemeClr>
              </a:solidFill>
              <a:latin typeface="LM Sans 10" panose="00000500000000000000" pitchFamily="50" charset="0"/>
            </a:endParaRPr>
          </a:p>
        </p:txBody>
      </p:sp>
    </p:spTree>
    <p:extLst>
      <p:ext uri="{BB962C8B-B14F-4D97-AF65-F5344CB8AC3E}">
        <p14:creationId xmlns:p14="http://schemas.microsoft.com/office/powerpoint/2010/main" val="363126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12000" y="982800"/>
            <a:ext cx="7920000" cy="1800000"/>
          </a:xfrm>
          <a:noFill/>
        </p:spPr>
        <p:txBody>
          <a:bodyPr lIns="0" rIns="0" anchor="b" anchorCtr="0">
            <a:normAutofit/>
          </a:bodyPr>
          <a:lstStyle>
            <a:lvl1pPr algn="l">
              <a:defRPr sz="3600">
                <a:solidFill>
                  <a:srgbClr val="23373B"/>
                </a:solidFill>
              </a:defRPr>
            </a:lvl1p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56F09796-14B4-4A8F-9A71-9BCD8F1D38D0}" type="datetime1">
              <a:rPr lang="zh-CN" altLang="en-US" smtClean="0"/>
              <a:t>19/11/18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9805D5-0B0B-4868-915D-EC573C2AF562}" type="slidenum">
              <a:rPr lang="zh-CN" altLang="en-US" smtClean="0"/>
              <a:t>‹#›</a:t>
            </a:fld>
            <a:endParaRPr lang="zh-CN" altLang="en-US"/>
          </a:p>
        </p:txBody>
      </p:sp>
    </p:spTree>
    <p:extLst>
      <p:ext uri="{BB962C8B-B14F-4D97-AF65-F5344CB8AC3E}">
        <p14:creationId xmlns:p14="http://schemas.microsoft.com/office/powerpoint/2010/main" val="3310189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360000" y="1079999"/>
            <a:ext cx="3912898" cy="494478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809845E-5654-48D8-8DBD-6D42CE8FF9ED}" type="datetime1">
              <a:rPr lang="zh-CN" altLang="en-US" smtClean="0"/>
              <a:t>19/11/18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59805D5-0B0B-4868-915D-EC573C2AF562}" type="slidenum">
              <a:rPr lang="zh-CN" altLang="en-US" smtClean="0"/>
              <a:t>‹#›</a:t>
            </a:fld>
            <a:endParaRPr lang="zh-CN" altLang="en-US"/>
          </a:p>
        </p:txBody>
      </p:sp>
      <p:sp>
        <p:nvSpPr>
          <p:cNvPr id="8" name="Content Placeholder 2"/>
          <p:cNvSpPr>
            <a:spLocks noGrp="1"/>
          </p:cNvSpPr>
          <p:nvPr>
            <p:ph sz="half" idx="13"/>
          </p:nvPr>
        </p:nvSpPr>
        <p:spPr>
          <a:xfrm>
            <a:off x="4572000" y="1079999"/>
            <a:ext cx="4271821" cy="494478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extLst>
      <p:ext uri="{BB962C8B-B14F-4D97-AF65-F5344CB8AC3E}">
        <p14:creationId xmlns:p14="http://schemas.microsoft.com/office/powerpoint/2010/main" val="18372842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20000"/>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20259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8650" y="2026511"/>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7958" y="120259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7958" y="2026511"/>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F014000-7343-4270-BA8D-2E7CB3A9D225}" type="datetime1">
              <a:rPr lang="zh-CN" altLang="en-US" smtClean="0"/>
              <a:t>19/11/18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59805D5-0B0B-4868-915D-EC573C2AF562}" type="slidenum">
              <a:rPr lang="zh-CN" altLang="en-US" smtClean="0"/>
              <a:t>‹#›</a:t>
            </a:fld>
            <a:endParaRPr lang="zh-CN" altLang="en-US"/>
          </a:p>
        </p:txBody>
      </p:sp>
    </p:spTree>
    <p:extLst>
      <p:ext uri="{BB962C8B-B14F-4D97-AF65-F5344CB8AC3E}">
        <p14:creationId xmlns:p14="http://schemas.microsoft.com/office/powerpoint/2010/main" val="4502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2368FE2-5AA1-4C41-8356-0598FACBDB84}" type="datetime1">
              <a:rPr lang="zh-CN" altLang="en-US" smtClean="0"/>
              <a:t>19/11/18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59805D5-0B0B-4868-915D-EC573C2AF562}" type="slidenum">
              <a:rPr lang="zh-CN" altLang="en-US" smtClean="0"/>
              <a:t>‹#›</a:t>
            </a:fld>
            <a:endParaRPr lang="zh-CN" altLang="en-US"/>
          </a:p>
        </p:txBody>
      </p:sp>
    </p:spTree>
    <p:extLst>
      <p:ext uri="{BB962C8B-B14F-4D97-AF65-F5344CB8AC3E}">
        <p14:creationId xmlns:p14="http://schemas.microsoft.com/office/powerpoint/2010/main" val="35222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B8BA4-3111-48B1-98F2-7170FB89FA51}" type="datetime1">
              <a:rPr lang="zh-CN" altLang="en-US" smtClean="0"/>
              <a:t>19/11/18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59805D5-0B0B-4868-915D-EC573C2AF562}" type="slidenum">
              <a:rPr lang="zh-CN" altLang="en-US" smtClean="0"/>
              <a:t>‹#›</a:t>
            </a:fld>
            <a:endParaRPr lang="zh-CN" altLang="en-US"/>
          </a:p>
        </p:txBody>
      </p:sp>
    </p:spTree>
    <p:extLst>
      <p:ext uri="{BB962C8B-B14F-4D97-AF65-F5344CB8AC3E}">
        <p14:creationId xmlns:p14="http://schemas.microsoft.com/office/powerpoint/2010/main" val="188321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8C64B05F-9D33-4A87-ABA5-B7DD5191BC43}" type="datetime1">
              <a:rPr lang="zh-CN" altLang="en-US" smtClean="0"/>
              <a:t>19/11/18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59805D5-0B0B-4868-915D-EC573C2AF562}" type="slidenum">
              <a:rPr lang="zh-CN" altLang="en-US" smtClean="0"/>
              <a:t>‹#›</a:t>
            </a:fld>
            <a:endParaRPr lang="zh-CN" altLang="en-US"/>
          </a:p>
        </p:txBody>
      </p:sp>
    </p:spTree>
    <p:extLst>
      <p:ext uri="{BB962C8B-B14F-4D97-AF65-F5344CB8AC3E}">
        <p14:creationId xmlns:p14="http://schemas.microsoft.com/office/powerpoint/2010/main" val="10893468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720000"/>
          </a:xfrm>
          <a:prstGeom prst="rect">
            <a:avLst/>
          </a:prstGeom>
          <a:solidFill>
            <a:srgbClr val="23373B"/>
          </a:solidFill>
        </p:spPr>
        <p:txBody>
          <a:bodyPr vert="horz" lIns="270000" tIns="45720" rIns="91440" bIns="45720" rtlCol="0" anchor="ctr" anchorCtr="0">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359999" y="1080000"/>
            <a:ext cx="8399439" cy="524547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281A6-C9F3-4DEE-9CFC-22B7CADB149D}" type="datetime1">
              <a:rPr lang="zh-CN" altLang="en-US" smtClean="0"/>
              <a:t>19/11/18</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642216" y="6356350"/>
            <a:ext cx="2057400" cy="365125"/>
          </a:xfrm>
          <a:prstGeom prst="rect">
            <a:avLst/>
          </a:prstGeom>
        </p:spPr>
        <p:txBody>
          <a:bodyPr vert="horz" lIns="91440" tIns="45720" rIns="0" bIns="45720" rtlCol="0" anchor="ctr"/>
          <a:lstStyle>
            <a:lvl1pPr algn="r">
              <a:defRPr sz="1600">
                <a:solidFill>
                  <a:srgbClr val="23373B"/>
                </a:solidFill>
                <a:latin typeface="LM Sans 10" panose="00000500000000000000" pitchFamily="50" charset="0"/>
                <a:ea typeface="黑体" panose="02010609060101010101" pitchFamily="49" charset="-122"/>
              </a:defRPr>
            </a:lvl1pPr>
          </a:lstStyle>
          <a:p>
            <a:fld id="{659805D5-0B0B-4868-915D-EC573C2AF562}" type="slidenum">
              <a:rPr lang="zh-CN" altLang="en-US" smtClean="0"/>
              <a:pPr/>
              <a:t>‹#›</a:t>
            </a:fld>
            <a:endParaRPr lang="zh-CN" altLang="en-US"/>
          </a:p>
        </p:txBody>
      </p:sp>
    </p:spTree>
    <p:extLst>
      <p:ext uri="{BB962C8B-B14F-4D97-AF65-F5344CB8AC3E}">
        <p14:creationId xmlns:p14="http://schemas.microsoft.com/office/powerpoint/2010/main" val="1506952506"/>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100000"/>
        </a:lnSpc>
        <a:spcBef>
          <a:spcPct val="0"/>
        </a:spcBef>
        <a:buNone/>
        <a:defRPr sz="2800" kern="1200">
          <a:solidFill>
            <a:schemeClr val="bg1"/>
          </a:solidFill>
          <a:latin typeface="LM Sans 10" panose="00000500000000000000" pitchFamily="50" charset="0"/>
          <a:ea typeface="黑体" panose="02010609060101010101" pitchFamily="49" charset="-122"/>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400" kern="1200">
          <a:solidFill>
            <a:srgbClr val="23373B"/>
          </a:solidFill>
          <a:latin typeface="LM Sans 10" panose="00000500000000000000" pitchFamily="50" charset="0"/>
          <a:ea typeface="微软雅黑 Light" panose="020B0502040204020203" pitchFamily="34" charset="-122"/>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000" kern="1200">
          <a:solidFill>
            <a:srgbClr val="23373B"/>
          </a:solidFill>
          <a:latin typeface="LM Sans 10" panose="00000500000000000000" pitchFamily="50" charset="0"/>
          <a:ea typeface="微软雅黑 Light" panose="020B0502040204020203" pitchFamily="34" charset="-122"/>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800" kern="1200">
          <a:solidFill>
            <a:srgbClr val="23373B"/>
          </a:solidFill>
          <a:latin typeface="LM Sans 10" panose="00000500000000000000" pitchFamily="50" charset="0"/>
          <a:ea typeface="微软雅黑 Light" panose="020B0502040204020203" pitchFamily="34" charset="-122"/>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600" kern="1200">
          <a:solidFill>
            <a:srgbClr val="23373B"/>
          </a:solidFill>
          <a:latin typeface="LM Sans 10" panose="00000500000000000000" pitchFamily="50" charset="0"/>
          <a:ea typeface="微软雅黑 Light" panose="020B0502040204020203" pitchFamily="34" charset="-122"/>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600" kern="1200">
          <a:solidFill>
            <a:srgbClr val="23373B"/>
          </a:solidFill>
          <a:latin typeface="LM Sans 10" panose="00000500000000000000" pitchFamily="50" charset="0"/>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11999" y="982760"/>
            <a:ext cx="8084325" cy="1800000"/>
          </a:xfrm>
        </p:spPr>
        <p:txBody>
          <a:bodyPr>
            <a:normAutofit/>
          </a:bodyPr>
          <a:lstStyle/>
          <a:p>
            <a:r>
              <a:rPr lang="en-US" altLang="zh-CN" sz="3600" b="1" dirty="0"/>
              <a:t>Advanced scanning probe lithography</a:t>
            </a:r>
            <a:endParaRPr lang="zh-CN" altLang="en-US" sz="3600" b="1" dirty="0"/>
          </a:p>
        </p:txBody>
      </p:sp>
      <p:cxnSp>
        <p:nvCxnSpPr>
          <p:cNvPr id="5" name="直接连接符 4"/>
          <p:cNvCxnSpPr/>
          <p:nvPr/>
        </p:nvCxnSpPr>
        <p:spPr>
          <a:xfrm>
            <a:off x="648000" y="2985773"/>
            <a:ext cx="7811585" cy="0"/>
          </a:xfrm>
          <a:prstGeom prst="line">
            <a:avLst/>
          </a:prstGeom>
          <a:ln w="1905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a:cxnSpLocks/>
          </p:cNvCxnSpPr>
          <p:nvPr/>
        </p:nvCxnSpPr>
        <p:spPr>
          <a:xfrm>
            <a:off x="648000" y="2985773"/>
            <a:ext cx="144480" cy="0"/>
          </a:xfrm>
          <a:prstGeom prst="line">
            <a:avLst/>
          </a:prstGeom>
          <a:ln w="19050" cap="rnd">
            <a:solidFill>
              <a:schemeClr val="accent2">
                <a:lumMod val="75000"/>
                <a:alpha val="8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12000" y="3392917"/>
            <a:ext cx="8314286" cy="1754326"/>
          </a:xfrm>
          <a:prstGeom prst="rect">
            <a:avLst/>
          </a:prstGeom>
          <a:noFill/>
        </p:spPr>
        <p:txBody>
          <a:bodyPr wrap="square" rtlCol="0">
            <a:spAutoFit/>
          </a:bodyPr>
          <a:lstStyle/>
          <a:p>
            <a:r>
              <a:rPr lang="en-US" altLang="zh-CN" dirty="0" err="1" smtClean="0">
                <a:latin typeface="LM Sans 10" panose="00000500000000000000" pitchFamily="50" charset="0"/>
                <a:ea typeface="微软雅黑" panose="020B0503020204020204" pitchFamily="34" charset="-122"/>
              </a:rPr>
              <a:t>Jiaxi</a:t>
            </a:r>
            <a:r>
              <a:rPr lang="en-US" altLang="zh-CN" dirty="0" smtClean="0">
                <a:latin typeface="LM Sans 10" panose="00000500000000000000" pitchFamily="50" charset="0"/>
                <a:ea typeface="微软雅黑" panose="020B0503020204020204" pitchFamily="34" charset="-122"/>
              </a:rPr>
              <a:t> Zhu(</a:t>
            </a:r>
            <a:r>
              <a:rPr lang="zh-CN" altLang="en-US" dirty="0" smtClean="0">
                <a:latin typeface="LM Sans 10" panose="00000500000000000000" pitchFamily="50" charset="0"/>
                <a:ea typeface="微软雅黑" panose="020B0503020204020204" pitchFamily="34" charset="-122"/>
              </a:rPr>
              <a:t>朱家玺</a:t>
            </a:r>
            <a:r>
              <a:rPr lang="en-US" altLang="zh-CN" dirty="0" smtClean="0">
                <a:latin typeface="LM Sans 10" panose="00000500000000000000" pitchFamily="50" charset="0"/>
                <a:ea typeface="微软雅黑" panose="020B0503020204020204" pitchFamily="34" charset="-122"/>
              </a:rPr>
              <a:t>), </a:t>
            </a:r>
            <a:r>
              <a:rPr lang="en-US" altLang="zh-CN" dirty="0" err="1" smtClean="0">
                <a:latin typeface="LM Sans 10" panose="00000500000000000000" pitchFamily="50" charset="0"/>
                <a:ea typeface="微软雅黑" panose="020B0503020204020204" pitchFamily="34" charset="-122"/>
              </a:rPr>
              <a:t>Guanzhong</a:t>
            </a:r>
            <a:r>
              <a:rPr lang="en-US" altLang="zh-CN" dirty="0" smtClean="0">
                <a:latin typeface="LM Sans 10" panose="00000500000000000000" pitchFamily="50" charset="0"/>
                <a:ea typeface="微软雅黑" panose="020B0503020204020204" pitchFamily="34" charset="-122"/>
              </a:rPr>
              <a:t> Zhao(</a:t>
            </a:r>
            <a:r>
              <a:rPr lang="zh-CN" altLang="en-US" dirty="0">
                <a:latin typeface="LM Sans 10" panose="00000500000000000000" pitchFamily="50" charset="0"/>
                <a:ea typeface="微软雅黑" panose="020B0503020204020204" pitchFamily="34" charset="-122"/>
              </a:rPr>
              <a:t>赵灌</a:t>
            </a:r>
            <a:r>
              <a:rPr lang="zh-CN" altLang="en-US" dirty="0" smtClean="0">
                <a:latin typeface="LM Sans 10" panose="00000500000000000000" pitchFamily="50" charset="0"/>
                <a:ea typeface="微软雅黑" panose="020B0503020204020204" pitchFamily="34" charset="-122"/>
              </a:rPr>
              <a:t>中</a:t>
            </a:r>
            <a:r>
              <a:rPr lang="en-US" altLang="zh-CN" dirty="0" smtClean="0">
                <a:latin typeface="LM Sans 10" panose="00000500000000000000" pitchFamily="50" charset="0"/>
                <a:ea typeface="微软雅黑" panose="020B0503020204020204" pitchFamily="34" charset="-122"/>
              </a:rPr>
              <a:t>), </a:t>
            </a:r>
          </a:p>
          <a:p>
            <a:r>
              <a:rPr lang="en-US" altLang="zh-CN" dirty="0" err="1" smtClean="0">
                <a:latin typeface="LM Sans 10" panose="00000500000000000000" pitchFamily="50" charset="0"/>
                <a:ea typeface="微软雅黑" panose="020B0503020204020204" pitchFamily="34" charset="-122"/>
              </a:rPr>
              <a:t>Ruixue</a:t>
            </a:r>
            <a:r>
              <a:rPr lang="en-US" altLang="zh-CN" dirty="0" smtClean="0">
                <a:latin typeface="LM Sans 10" panose="00000500000000000000" pitchFamily="50" charset="0"/>
                <a:ea typeface="微软雅黑" panose="020B0503020204020204" pitchFamily="34" charset="-122"/>
              </a:rPr>
              <a:t> Zhu(</a:t>
            </a:r>
            <a:r>
              <a:rPr lang="zh-CN" altLang="en-US" dirty="0" smtClean="0">
                <a:latin typeface="LM Sans 10" panose="00000500000000000000" pitchFamily="50" charset="0"/>
                <a:ea typeface="微软雅黑" panose="020B0503020204020204" pitchFamily="34" charset="-122"/>
              </a:rPr>
              <a:t>朱锐雪</a:t>
            </a:r>
            <a:r>
              <a:rPr lang="en-US" altLang="zh-CN" dirty="0" smtClean="0">
                <a:latin typeface="LM Sans 10" panose="00000500000000000000" pitchFamily="50" charset="0"/>
                <a:ea typeface="微软雅黑" panose="020B0503020204020204" pitchFamily="34" charset="-122"/>
              </a:rPr>
              <a:t>), </a:t>
            </a:r>
            <a:r>
              <a:rPr lang="en-US" altLang="zh-CN" dirty="0" err="1" smtClean="0">
                <a:latin typeface="LM Sans 10" panose="00000500000000000000" pitchFamily="50" charset="0"/>
                <a:ea typeface="微软雅黑" panose="020B0503020204020204" pitchFamily="34" charset="-122"/>
              </a:rPr>
              <a:t>Renfei</a:t>
            </a:r>
            <a:r>
              <a:rPr lang="en-US" altLang="zh-CN" dirty="0" smtClean="0">
                <a:latin typeface="LM Sans 10" panose="00000500000000000000" pitchFamily="50" charset="0"/>
                <a:ea typeface="微软雅黑" panose="020B0503020204020204" pitchFamily="34" charset="-122"/>
              </a:rPr>
              <a:t> Wang(</a:t>
            </a:r>
            <a:r>
              <a:rPr lang="zh-CN" altLang="en-US" dirty="0" smtClean="0">
                <a:latin typeface="LM Sans 10" panose="00000500000000000000" pitchFamily="50" charset="0"/>
                <a:ea typeface="微软雅黑" panose="020B0503020204020204" pitchFamily="34" charset="-122"/>
              </a:rPr>
              <a:t>王任飞</a:t>
            </a:r>
            <a:r>
              <a:rPr lang="en-US" altLang="zh-CN" dirty="0" smtClean="0">
                <a:latin typeface="LM Sans 10" panose="00000500000000000000" pitchFamily="50" charset="0"/>
                <a:ea typeface="微软雅黑" panose="020B0503020204020204" pitchFamily="34" charset="-122"/>
              </a:rPr>
              <a:t>),</a:t>
            </a:r>
          </a:p>
          <a:p>
            <a:r>
              <a:rPr lang="en-US" altLang="zh-CN" dirty="0" smtClean="0">
                <a:latin typeface="LM Sans 10" panose="00000500000000000000" pitchFamily="50" charset="0"/>
                <a:ea typeface="微软雅黑" panose="020B0503020204020204" pitchFamily="34" charset="-122"/>
              </a:rPr>
              <a:t>Kai</a:t>
            </a:r>
            <a:r>
              <a:rPr lang="zh-CN" altLang="en-US" dirty="0" smtClean="0">
                <a:latin typeface="LM Sans 10" panose="00000500000000000000" pitchFamily="50" charset="0"/>
                <a:ea typeface="微软雅黑" panose="020B0503020204020204" pitchFamily="34" charset="-122"/>
              </a:rPr>
              <a:t> </a:t>
            </a:r>
            <a:r>
              <a:rPr lang="en-US" altLang="zh-CN" dirty="0" smtClean="0">
                <a:latin typeface="LM Sans 10" panose="00000500000000000000" pitchFamily="50" charset="0"/>
                <a:ea typeface="微软雅黑" panose="020B0503020204020204" pitchFamily="34" charset="-122"/>
              </a:rPr>
              <a:t>Zhang(</a:t>
            </a:r>
            <a:r>
              <a:rPr lang="zh-CN" altLang="en-US" dirty="0" smtClean="0">
                <a:latin typeface="LM Sans 10" panose="00000500000000000000" pitchFamily="50" charset="0"/>
                <a:ea typeface="微软雅黑" panose="020B0503020204020204" pitchFamily="34" charset="-122"/>
              </a:rPr>
              <a:t>张凯</a:t>
            </a:r>
            <a:r>
              <a:rPr lang="en-US" altLang="zh-CN" dirty="0" smtClean="0">
                <a:latin typeface="LM Sans 10" panose="00000500000000000000" pitchFamily="50" charset="0"/>
                <a:ea typeface="微软雅黑" panose="020B0503020204020204" pitchFamily="34" charset="-122"/>
              </a:rPr>
              <a:t>),</a:t>
            </a:r>
            <a:r>
              <a:rPr lang="zh-CN" altLang="en-US" dirty="0" smtClean="0">
                <a:latin typeface="LM Sans 10" panose="00000500000000000000" pitchFamily="50" charset="0"/>
                <a:ea typeface="微软雅黑" panose="020B0503020204020204" pitchFamily="34" charset="-122"/>
              </a:rPr>
              <a:t> </a:t>
            </a:r>
            <a:r>
              <a:rPr lang="en-US" altLang="zh-CN" dirty="0" err="1" smtClean="0">
                <a:latin typeface="LM Sans 10" panose="00000500000000000000" pitchFamily="50" charset="0"/>
                <a:ea typeface="微软雅黑" panose="020B0503020204020204" pitchFamily="34" charset="-122"/>
              </a:rPr>
              <a:t>Guang</a:t>
            </a:r>
            <a:r>
              <a:rPr lang="zh-CN" altLang="en-US" dirty="0" smtClean="0">
                <a:latin typeface="LM Sans 10" panose="00000500000000000000" pitchFamily="50" charset="0"/>
                <a:ea typeface="微软雅黑" panose="020B0503020204020204" pitchFamily="34" charset="-122"/>
              </a:rPr>
              <a:t> </a:t>
            </a:r>
            <a:r>
              <a:rPr lang="en-US" altLang="zh-CN" dirty="0" smtClean="0">
                <a:latin typeface="LM Sans 10" panose="00000500000000000000" pitchFamily="50" charset="0"/>
                <a:ea typeface="微软雅黑" panose="020B0503020204020204" pitchFamily="34" charset="-122"/>
              </a:rPr>
              <a:t>Yang(</a:t>
            </a:r>
            <a:r>
              <a:rPr lang="zh-CN" altLang="en-US" dirty="0" smtClean="0">
                <a:latin typeface="LM Sans 10" panose="00000500000000000000" pitchFamily="50" charset="0"/>
                <a:ea typeface="微软雅黑" panose="020B0503020204020204" pitchFamily="34" charset="-122"/>
              </a:rPr>
              <a:t>杨光</a:t>
            </a:r>
            <a:r>
              <a:rPr lang="en-US" altLang="zh-CN" dirty="0" smtClean="0">
                <a:latin typeface="LM Sans 10" panose="00000500000000000000" pitchFamily="50" charset="0"/>
                <a:ea typeface="微软雅黑" panose="020B0503020204020204" pitchFamily="34" charset="-122"/>
              </a:rPr>
              <a:t>),</a:t>
            </a:r>
            <a:r>
              <a:rPr lang="zh-CN" altLang="en-US" dirty="0" smtClean="0">
                <a:latin typeface="LM Sans 10" panose="00000500000000000000" pitchFamily="50" charset="0"/>
                <a:ea typeface="微软雅黑" panose="020B0503020204020204" pitchFamily="34" charset="-122"/>
              </a:rPr>
              <a:t> </a:t>
            </a:r>
            <a:endParaRPr lang="en-US" altLang="zh-CN" dirty="0" smtClean="0">
              <a:latin typeface="LM Sans 10" panose="00000500000000000000" pitchFamily="50" charset="0"/>
              <a:ea typeface="微软雅黑" panose="020B0503020204020204" pitchFamily="34" charset="-122"/>
            </a:endParaRPr>
          </a:p>
          <a:p>
            <a:r>
              <a:rPr lang="en-US" altLang="zh-CN" dirty="0" err="1" smtClean="0">
                <a:latin typeface="LM Sans 10" panose="00000500000000000000" pitchFamily="50" charset="0"/>
                <a:ea typeface="微软雅黑" panose="020B0503020204020204" pitchFamily="34" charset="-122"/>
              </a:rPr>
              <a:t>Boyang</a:t>
            </a:r>
            <a:r>
              <a:rPr lang="zh-CN" altLang="en-US" dirty="0" smtClean="0">
                <a:latin typeface="LM Sans 10" panose="00000500000000000000" pitchFamily="50" charset="0"/>
                <a:ea typeface="微软雅黑" panose="020B0503020204020204" pitchFamily="34" charset="-122"/>
              </a:rPr>
              <a:t> </a:t>
            </a:r>
            <a:r>
              <a:rPr lang="en-US" altLang="zh-CN" dirty="0" smtClean="0">
                <a:latin typeface="LM Sans 10" panose="00000500000000000000" pitchFamily="50" charset="0"/>
                <a:ea typeface="微软雅黑" panose="020B0503020204020204" pitchFamily="34" charset="-122"/>
              </a:rPr>
              <a:t>Fu(</a:t>
            </a:r>
            <a:r>
              <a:rPr lang="zh-CN" altLang="en-US" dirty="0" smtClean="0">
                <a:latin typeface="LM Sans 10" panose="00000500000000000000" pitchFamily="50" charset="0"/>
                <a:ea typeface="微软雅黑" panose="020B0503020204020204" pitchFamily="34" charset="-122"/>
              </a:rPr>
              <a:t>符博洋</a:t>
            </a:r>
            <a:r>
              <a:rPr lang="en-US" altLang="zh-CN" dirty="0" smtClean="0">
                <a:latin typeface="LM Sans 10" panose="00000500000000000000" pitchFamily="50" charset="0"/>
                <a:ea typeface="微软雅黑" panose="020B0503020204020204" pitchFamily="34" charset="-122"/>
              </a:rPr>
              <a:t>),</a:t>
            </a:r>
            <a:r>
              <a:rPr lang="zh-CN" altLang="en-US" dirty="0" smtClean="0">
                <a:latin typeface="LM Sans 10" panose="00000500000000000000" pitchFamily="50" charset="0"/>
                <a:ea typeface="微软雅黑" panose="020B0503020204020204" pitchFamily="34" charset="-122"/>
              </a:rPr>
              <a:t> </a:t>
            </a:r>
            <a:r>
              <a:rPr lang="en-US" altLang="zh-CN" dirty="0" err="1" smtClean="0">
                <a:latin typeface="LM Sans 10" panose="00000500000000000000" pitchFamily="50" charset="0"/>
                <a:ea typeface="微软雅黑" panose="020B0503020204020204" pitchFamily="34" charset="-122"/>
              </a:rPr>
              <a:t>Zhiyang</a:t>
            </a:r>
            <a:r>
              <a:rPr lang="zh-CN" altLang="en-US" dirty="0" smtClean="0">
                <a:latin typeface="LM Sans 10" panose="00000500000000000000" pitchFamily="50" charset="0"/>
                <a:ea typeface="微软雅黑" panose="020B0503020204020204" pitchFamily="34" charset="-122"/>
              </a:rPr>
              <a:t> </a:t>
            </a:r>
            <a:r>
              <a:rPr lang="en-US" altLang="zh-CN" dirty="0" smtClean="0">
                <a:latin typeface="LM Sans 10" panose="00000500000000000000" pitchFamily="50" charset="0"/>
                <a:ea typeface="微软雅黑" panose="020B0503020204020204" pitchFamily="34" charset="-122"/>
              </a:rPr>
              <a:t>Zeng(</a:t>
            </a:r>
            <a:r>
              <a:rPr lang="zh-CN" altLang="en-US" dirty="0" smtClean="0">
                <a:latin typeface="LM Sans 10" panose="00000500000000000000" pitchFamily="50" charset="0"/>
                <a:ea typeface="微软雅黑" panose="020B0503020204020204" pitchFamily="34" charset="-122"/>
              </a:rPr>
              <a:t>曾智洋</a:t>
            </a:r>
            <a:r>
              <a:rPr lang="en-US" altLang="zh-CN" dirty="0" smtClean="0">
                <a:latin typeface="LM Sans 10" panose="00000500000000000000" pitchFamily="50" charset="0"/>
                <a:ea typeface="微软雅黑" panose="020B0503020204020204" pitchFamily="34" charset="-122"/>
              </a:rPr>
              <a:t>)</a:t>
            </a:r>
            <a:r>
              <a:rPr lang="zh-CN" altLang="en-US" dirty="0" smtClean="0">
                <a:latin typeface="LM Sans 10" panose="00000500000000000000" pitchFamily="50" charset="0"/>
                <a:ea typeface="微软雅黑" panose="020B0503020204020204" pitchFamily="34" charset="-122"/>
              </a:rPr>
              <a:t> </a:t>
            </a:r>
            <a:endParaRPr lang="en-US" altLang="zh-CN" dirty="0" smtClean="0">
              <a:latin typeface="LM Sans 10" panose="00000500000000000000" pitchFamily="50" charset="0"/>
              <a:ea typeface="微软雅黑" panose="020B0503020204020204" pitchFamily="34" charset="-122"/>
            </a:endParaRPr>
          </a:p>
          <a:p>
            <a:r>
              <a:rPr lang="en-US" altLang="zh-CN" dirty="0" smtClean="0">
                <a:latin typeface="LM Sans 10" panose="00000500000000000000" pitchFamily="50" charset="0"/>
                <a:ea typeface="微软雅黑" panose="020B0503020204020204" pitchFamily="34" charset="-122"/>
              </a:rPr>
              <a:t> </a:t>
            </a:r>
          </a:p>
          <a:p>
            <a:r>
              <a:rPr lang="en-US" altLang="zh-CN" dirty="0" smtClean="0">
                <a:latin typeface="LM Sans 10" panose="00000500000000000000" pitchFamily="50" charset="0"/>
                <a:ea typeface="微软雅黑" panose="020B0503020204020204" pitchFamily="34" charset="-122"/>
              </a:rPr>
              <a:t>Nov. 19, </a:t>
            </a:r>
            <a:r>
              <a:rPr lang="en-US" altLang="zh-CN" dirty="0">
                <a:latin typeface="LM Sans 10" panose="00000500000000000000" pitchFamily="50" charset="0"/>
                <a:ea typeface="微软雅黑" panose="020B0503020204020204" pitchFamily="34" charset="-122"/>
              </a:rPr>
              <a:t>2019  Group </a:t>
            </a:r>
            <a:r>
              <a:rPr lang="en-US" altLang="zh-CN" dirty="0" smtClean="0">
                <a:latin typeface="LM Sans 10" panose="00000500000000000000" pitchFamily="50" charset="0"/>
                <a:ea typeface="微软雅黑" panose="020B0503020204020204" pitchFamily="34" charset="-122"/>
              </a:rPr>
              <a:t>#7</a:t>
            </a:r>
            <a:endParaRPr lang="en-US" altLang="zh-CN" dirty="0">
              <a:latin typeface="LM Sans 10" panose="00000500000000000000" pitchFamily="50" charset="0"/>
              <a:ea typeface="微软雅黑" panose="020B0503020204020204" pitchFamily="34" charset="-122"/>
            </a:endParaRPr>
          </a:p>
        </p:txBody>
      </p:sp>
    </p:spTree>
    <p:extLst>
      <p:ext uri="{BB962C8B-B14F-4D97-AF65-F5344CB8AC3E}">
        <p14:creationId xmlns:p14="http://schemas.microsoft.com/office/powerpoint/2010/main" val="3251806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a:t>
            </a:r>
            <a:r>
              <a:rPr lang="en-US" altLang="zh-CN" dirty="0" smtClean="0"/>
              <a:t>-SPL &amp; </a:t>
            </a:r>
            <a:r>
              <a:rPr lang="en-US" altLang="zh-CN" dirty="0" err="1" smtClean="0"/>
              <a:t>tc</a:t>
            </a:r>
            <a:r>
              <a:rPr lang="en-US" altLang="zh-CN" dirty="0" smtClean="0"/>
              <a:t>-SPL</a:t>
            </a:r>
            <a:endParaRPr lang="en-US" altLang="zh-CN" dirty="0"/>
          </a:p>
        </p:txBody>
      </p:sp>
      <p:sp>
        <p:nvSpPr>
          <p:cNvPr id="11" name="文本框 10">
            <a:extLst>
              <a:ext uri="{FF2B5EF4-FFF2-40B4-BE49-F238E27FC236}">
                <a16:creationId xmlns="" xmlns:a16="http://schemas.microsoft.com/office/drawing/2014/main" id="{CFFA74B8-9985-4CE9-BF04-CC181B489632}"/>
              </a:ext>
            </a:extLst>
          </p:cNvPr>
          <p:cNvSpPr txBox="1"/>
          <p:nvPr/>
        </p:nvSpPr>
        <p:spPr>
          <a:xfrm>
            <a:off x="630526" y="1350954"/>
            <a:ext cx="7659013" cy="1169551"/>
          </a:xfrm>
          <a:prstGeom prst="rect">
            <a:avLst/>
          </a:prstGeom>
          <a:noFill/>
        </p:spPr>
        <p:txBody>
          <a:bodyPr wrap="square" rtlCol="0">
            <a:spAutoFit/>
          </a:bodyPr>
          <a:lstStyle/>
          <a:p>
            <a:pPr algn="just">
              <a:spcBef>
                <a:spcPts val="600"/>
              </a:spcBef>
            </a:pPr>
            <a:r>
              <a:rPr lang="zh-CN" altLang="en-US" sz="2000" dirty="0">
                <a:latin typeface="Microsoft YaHei" charset="-122"/>
                <a:ea typeface="Microsoft YaHei" charset="-122"/>
                <a:cs typeface="Microsoft YaHei" charset="-122"/>
              </a:rPr>
              <a:t>高定域热刺</a:t>
            </a:r>
            <a:r>
              <a:rPr lang="zh-CN" altLang="en-US" sz="2000" dirty="0" smtClean="0">
                <a:latin typeface="Microsoft YaHei" charset="-122"/>
                <a:ea typeface="Microsoft YaHei" charset="-122"/>
                <a:cs typeface="Microsoft YaHei" charset="-122"/>
              </a:rPr>
              <a:t>激触发纳米级反应：</a:t>
            </a:r>
            <a:endParaRPr lang="en-US" altLang="zh-CN" sz="2000" dirty="0" smtClean="0">
              <a:latin typeface="LM Sans 10" panose="00000500000000000000" pitchFamily="50" charset="0"/>
              <a:ea typeface="微软雅黑" panose="020B0503020204020204" pitchFamily="34" charset="-122"/>
            </a:endParaRPr>
          </a:p>
          <a:p>
            <a:pPr lvl="0" algn="just">
              <a:spcBef>
                <a:spcPts val="600"/>
              </a:spcBef>
            </a:pPr>
            <a:r>
              <a:rPr lang="en-US" altLang="zh-CN" sz="2000" dirty="0" smtClean="0">
                <a:latin typeface="LM Sans 10" panose="00000500000000000000" pitchFamily="50" charset="0"/>
                <a:ea typeface="微软雅黑" panose="020B0503020204020204" pitchFamily="34" charset="-122"/>
              </a:rPr>
              <a:t>t-SPL</a:t>
            </a:r>
            <a:r>
              <a:rPr lang="en-US" altLang="zh-CN" sz="2000" dirty="0">
                <a:latin typeface="LM Sans 10" panose="00000500000000000000" pitchFamily="50" charset="0"/>
                <a:ea typeface="微软雅黑" panose="020B0503020204020204" pitchFamily="34" charset="-122"/>
              </a:rPr>
              <a:t>:  Thermal SPL, </a:t>
            </a:r>
            <a:r>
              <a:rPr lang="en-US" altLang="zh-CN" sz="2000" u="sng" dirty="0">
                <a:latin typeface="LM Sans 10" panose="00000500000000000000" pitchFamily="50" charset="0"/>
                <a:ea typeface="微软雅黑" panose="020B0503020204020204" pitchFamily="34" charset="-122"/>
              </a:rPr>
              <a:t>removal</a:t>
            </a:r>
            <a:r>
              <a:rPr lang="en-US" altLang="zh-CN" sz="2000" dirty="0">
                <a:latin typeface="LM Sans 10" panose="00000500000000000000" pitchFamily="50" charset="0"/>
                <a:ea typeface="微软雅黑" panose="020B0503020204020204" pitchFamily="34" charset="-122"/>
              </a:rPr>
              <a:t> of </a:t>
            </a:r>
            <a:r>
              <a:rPr lang="en-US" altLang="zh-CN" sz="2000" dirty="0" smtClean="0">
                <a:latin typeface="LM Sans 10" panose="00000500000000000000" pitchFamily="50" charset="0"/>
                <a:ea typeface="微软雅黑" panose="020B0503020204020204" pitchFamily="34" charset="-122"/>
              </a:rPr>
              <a:t>material</a:t>
            </a:r>
            <a:endParaRPr lang="en-US" altLang="zh-CN" sz="2000" dirty="0" smtClean="0">
              <a:solidFill>
                <a:schemeClr val="bg1">
                  <a:lumMod val="65000"/>
                </a:schemeClr>
              </a:solidFill>
              <a:latin typeface="LM Sans 10" panose="00000500000000000000" pitchFamily="50" charset="0"/>
              <a:ea typeface="Fira Sans Light" charset="0"/>
              <a:cs typeface="Fira Sans Light" charset="0"/>
            </a:endParaRPr>
          </a:p>
          <a:p>
            <a:pPr lvl="0" algn="just">
              <a:spcBef>
                <a:spcPts val="600"/>
              </a:spcBef>
            </a:pPr>
            <a:r>
              <a:rPr lang="en-US" altLang="zh-CN" sz="2000" dirty="0" err="1" smtClean="0">
                <a:latin typeface="LM Sans 10" panose="00000500000000000000" pitchFamily="50" charset="0"/>
                <a:ea typeface="Fira Sans Light" charset="0"/>
                <a:cs typeface="Fira Sans Light" charset="0"/>
              </a:rPr>
              <a:t>tc</a:t>
            </a:r>
            <a:r>
              <a:rPr lang="en-US" altLang="zh-CN" sz="2000" dirty="0" smtClean="0">
                <a:latin typeface="LM Sans 10" panose="00000500000000000000" pitchFamily="50" charset="0"/>
                <a:ea typeface="Fira Sans Light" charset="0"/>
                <a:cs typeface="Fira Sans Light" charset="0"/>
              </a:rPr>
              <a:t>-SPL: Thermochemical SPL, </a:t>
            </a:r>
            <a:r>
              <a:rPr lang="en-US" altLang="zh-CN" sz="2000" u="sng" dirty="0" smtClean="0">
                <a:latin typeface="LM Sans 10" panose="00000500000000000000" pitchFamily="50" charset="0"/>
                <a:ea typeface="Fira Sans Light" charset="0"/>
                <a:cs typeface="Fira Sans Light" charset="0"/>
              </a:rPr>
              <a:t>chemistry different</a:t>
            </a:r>
          </a:p>
        </p:txBody>
      </p:sp>
      <p:pic>
        <p:nvPicPr>
          <p:cNvPr id="7" name="图片 6"/>
          <p:cNvPicPr>
            <a:picLocks noChangeAspect="1"/>
          </p:cNvPicPr>
          <p:nvPr/>
        </p:nvPicPr>
        <p:blipFill rotWithShape="1">
          <a:blip r:embed="rId3"/>
          <a:srcRect t="547"/>
          <a:stretch/>
        </p:blipFill>
        <p:spPr>
          <a:xfrm>
            <a:off x="204550" y="2779727"/>
            <a:ext cx="4911295" cy="3700317"/>
          </a:xfrm>
          <a:prstGeom prst="rect">
            <a:avLst/>
          </a:prstGeom>
        </p:spPr>
      </p:pic>
      <p:grpSp>
        <p:nvGrpSpPr>
          <p:cNvPr id="14" name="组 13"/>
          <p:cNvGrpSpPr/>
          <p:nvPr/>
        </p:nvGrpSpPr>
        <p:grpSpPr>
          <a:xfrm>
            <a:off x="5115845" y="2862852"/>
            <a:ext cx="3775950" cy="3617192"/>
            <a:chOff x="1648442" y="3216341"/>
            <a:chExt cx="3775950" cy="3617192"/>
          </a:xfrm>
        </p:grpSpPr>
        <p:sp>
          <p:nvSpPr>
            <p:cNvPr id="18" name="矩形 17"/>
            <p:cNvSpPr/>
            <p:nvPr/>
          </p:nvSpPr>
          <p:spPr>
            <a:xfrm>
              <a:off x="1648442" y="6494979"/>
              <a:ext cx="3775950" cy="338554"/>
            </a:xfrm>
            <a:prstGeom prst="rect">
              <a:avLst/>
            </a:prstGeom>
          </p:spPr>
          <p:txBody>
            <a:bodyPr wrap="square">
              <a:spAutoFit/>
            </a:bodyPr>
            <a:lstStyle/>
            <a:p>
              <a:r>
                <a:rPr lang="en-US" altLang="zh-CN" sz="1600" dirty="0">
                  <a:latin typeface="LM Sans 10" panose="00000500000000000000" pitchFamily="50" charset="0"/>
                  <a:ea typeface="Fira Sans Light" charset="0"/>
                  <a:cs typeface="Fira Sans Light" charset="0"/>
                </a:rPr>
                <a:t>heaters integrated into silicon cantilevers </a:t>
              </a:r>
            </a:p>
          </p:txBody>
        </p:sp>
        <p:grpSp>
          <p:nvGrpSpPr>
            <p:cNvPr id="19" name="组 18"/>
            <p:cNvGrpSpPr/>
            <p:nvPr/>
          </p:nvGrpSpPr>
          <p:grpSpPr>
            <a:xfrm>
              <a:off x="1871662" y="3216341"/>
              <a:ext cx="3190215" cy="3160991"/>
              <a:chOff x="1654586" y="3308674"/>
              <a:chExt cx="3190215" cy="3160991"/>
            </a:xfrm>
          </p:grpSpPr>
          <p:pic>
            <p:nvPicPr>
              <p:cNvPr id="20" name="图片 19"/>
              <p:cNvPicPr>
                <a:picLocks noChangeAspect="1"/>
              </p:cNvPicPr>
              <p:nvPr/>
            </p:nvPicPr>
            <p:blipFill>
              <a:blip r:embed="rId4"/>
              <a:stretch>
                <a:fillRect/>
              </a:stretch>
            </p:blipFill>
            <p:spPr>
              <a:xfrm>
                <a:off x="1654586" y="3308674"/>
                <a:ext cx="3190215" cy="3160991"/>
              </a:xfrm>
              <a:prstGeom prst="rect">
                <a:avLst/>
              </a:prstGeom>
            </p:spPr>
          </p:pic>
          <p:sp>
            <p:nvSpPr>
              <p:cNvPr id="21" name="矩形 20"/>
              <p:cNvSpPr/>
              <p:nvPr/>
            </p:nvSpPr>
            <p:spPr>
              <a:xfrm rot="20087992">
                <a:off x="3945119" y="3942147"/>
                <a:ext cx="600950" cy="1200329"/>
              </a:xfrm>
              <a:prstGeom prst="rect">
                <a:avLst/>
              </a:prstGeom>
            </p:spPr>
            <p:txBody>
              <a:bodyPr wrap="square">
                <a:spAutoFit/>
              </a:bodyPr>
              <a:lstStyle/>
              <a:p>
                <a:r>
                  <a:rPr lang="zh-CN" altLang="en-US" dirty="0" smtClean="0">
                    <a:solidFill>
                      <a:schemeClr val="bg1"/>
                    </a:solidFill>
                    <a:latin typeface="LM Sans 10" panose="00000500000000000000" pitchFamily="50" charset="0"/>
                    <a:ea typeface="微软雅黑" panose="020B0503020204020204" pitchFamily="34" charset="-122"/>
                    <a:cs typeface="Microsoft YaHei" charset="-122"/>
                  </a:rPr>
                  <a:t>高掺杂区</a:t>
                </a:r>
                <a:endParaRPr lang="zh-CN" altLang="en-US" dirty="0">
                  <a:solidFill>
                    <a:schemeClr val="bg1"/>
                  </a:solidFill>
                </a:endParaRPr>
              </a:p>
            </p:txBody>
          </p:sp>
        </p:grpSp>
      </p:grpSp>
      <p:sp>
        <p:nvSpPr>
          <p:cNvPr id="10" name="标题 3"/>
          <p:cNvSpPr txBox="1">
            <a:spLocks/>
          </p:cNvSpPr>
          <p:nvPr/>
        </p:nvSpPr>
        <p:spPr>
          <a:xfrm>
            <a:off x="0" y="288608"/>
            <a:ext cx="9144000" cy="720000"/>
          </a:xfrm>
          <a:prstGeom prst="rect">
            <a:avLst/>
          </a:prstGeom>
          <a:solidFill>
            <a:srgbClr val="23373B"/>
          </a:solidFill>
        </p:spPr>
        <p:txBody>
          <a:bodyPr vert="horz" lIns="270000" tIns="45720" rIns="91440" bIns="45720" rtlCol="0" anchor="ctr" anchorCtr="0">
            <a:normAutofit/>
          </a:bodyPr>
          <a:lstStyle>
            <a:lvl1pPr algn="l" defTabSz="914400" rtl="0" eaLnBrk="1" latinLnBrk="0" hangingPunct="1">
              <a:lnSpc>
                <a:spcPct val="100000"/>
              </a:lnSpc>
              <a:spcBef>
                <a:spcPct val="0"/>
              </a:spcBef>
              <a:buNone/>
              <a:defRPr sz="2800" kern="1200">
                <a:solidFill>
                  <a:schemeClr val="bg1"/>
                </a:solidFill>
                <a:latin typeface="LM Sans 10" panose="00000500000000000000" pitchFamily="50" charset="0"/>
                <a:ea typeface="黑体" panose="02010609060101010101" pitchFamily="49" charset="-122"/>
                <a:cs typeface="+mj-cs"/>
              </a:defRPr>
            </a:lvl1pPr>
          </a:lstStyle>
          <a:p>
            <a:r>
              <a:rPr lang="en-US" altLang="zh-CN" dirty="0"/>
              <a:t>t-SPL &amp; </a:t>
            </a:r>
            <a:r>
              <a:rPr lang="en-US" altLang="zh-CN" dirty="0" err="1"/>
              <a:t>tc</a:t>
            </a:r>
            <a:r>
              <a:rPr lang="en-US" altLang="zh-CN" dirty="0"/>
              <a:t>-SPL</a:t>
            </a:r>
            <a:endParaRPr lang="zh-CN" altLang="en-US" dirty="0"/>
          </a:p>
        </p:txBody>
      </p:sp>
      <p:sp>
        <p:nvSpPr>
          <p:cNvPr id="12" name="矩形 11">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a:t>
            </a:r>
            <a:r>
              <a:rPr lang="zh-CN" altLang="en-US" sz="1400" dirty="0">
                <a:solidFill>
                  <a:schemeClr val="bg2">
                    <a:lumMod val="90000"/>
                  </a:schemeClr>
                </a:solidFill>
                <a:latin typeface="LM Sans 10" panose="00000500000000000000" pitchFamily="50" charset="0"/>
              </a:rPr>
              <a:t>简介</a:t>
            </a:r>
            <a:r>
              <a:rPr lang="en-US" altLang="zh-CN" sz="1400" dirty="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t-SPL</a:t>
            </a:r>
            <a:r>
              <a:rPr lang="zh-CN" altLang="en-US" sz="1400" b="1" dirty="0">
                <a:solidFill>
                  <a:schemeClr val="bg1"/>
                </a:solidFill>
                <a:latin typeface="LM Sans 10" panose="00000500000000000000" pitchFamily="50" charset="0"/>
              </a:rPr>
              <a:t> </a:t>
            </a:r>
            <a:r>
              <a:rPr lang="en-US" altLang="zh-CN" sz="1400" b="1" dirty="0">
                <a:solidFill>
                  <a:schemeClr val="bg1"/>
                </a:solidFill>
                <a:latin typeface="LM Sans 10" panose="00000500000000000000" pitchFamily="50" charset="0"/>
              </a:rPr>
              <a:t>&amp;</a:t>
            </a:r>
            <a:r>
              <a:rPr lang="zh-CN" altLang="en-US" sz="1400" b="1" dirty="0">
                <a:solidFill>
                  <a:schemeClr val="bg1"/>
                </a:solidFill>
                <a:latin typeface="LM Sans 10" panose="00000500000000000000" pitchFamily="50" charset="0"/>
              </a:rPr>
              <a:t> </a:t>
            </a:r>
            <a:r>
              <a:rPr lang="en-US" altLang="zh-CN" sz="1400" b="1" dirty="0" err="1">
                <a:solidFill>
                  <a:schemeClr val="bg1"/>
                </a:solidFill>
                <a:latin typeface="LM Sans 10" panose="00000500000000000000" pitchFamily="50" charset="0"/>
              </a:rPr>
              <a:t>tc</a:t>
            </a:r>
            <a:r>
              <a:rPr lang="en-US" altLang="zh-CN" sz="1400" b="1" dirty="0">
                <a:solidFill>
                  <a:schemeClr val="bg1"/>
                </a:solidFill>
                <a:latin typeface="LM Sans 10" panose="00000500000000000000" pitchFamily="50" charset="0"/>
              </a:rPr>
              <a:t>-SPL    </a:t>
            </a:r>
            <a:r>
              <a:rPr lang="zh-CN" altLang="en-US" sz="1400" b="1" dirty="0">
                <a:solidFill>
                  <a:schemeClr val="bg1"/>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
        <p:nvSpPr>
          <p:cNvPr id="13" name="灯片编号占位符 3"/>
          <p:cNvSpPr>
            <a:spLocks noGrp="1"/>
          </p:cNvSpPr>
          <p:nvPr>
            <p:ph type="sldNum" sz="quarter" idx="12"/>
          </p:nvPr>
        </p:nvSpPr>
        <p:spPr>
          <a:xfrm>
            <a:off x="6642216" y="6356350"/>
            <a:ext cx="2057400" cy="365125"/>
          </a:xfrm>
        </p:spPr>
        <p:txBody>
          <a:bodyPr/>
          <a:lstStyle/>
          <a:p>
            <a:r>
              <a:rPr lang="en-US" altLang="zh-CN" dirty="0" smtClean="0"/>
              <a:t>10</a:t>
            </a:r>
            <a:endParaRPr lang="zh-CN" altLang="en-US" dirty="0"/>
          </a:p>
        </p:txBody>
      </p:sp>
    </p:spTree>
    <p:extLst>
      <p:ext uri="{BB962C8B-B14F-4D97-AF65-F5344CB8AC3E}">
        <p14:creationId xmlns:p14="http://schemas.microsoft.com/office/powerpoint/2010/main" val="11177296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Thermal </a:t>
            </a:r>
            <a:r>
              <a:rPr lang="en-US" altLang="zh-CN" dirty="0"/>
              <a:t>SPL</a:t>
            </a:r>
            <a:endParaRPr lang="zh-CN" altLang="en-US" dirty="0"/>
          </a:p>
        </p:txBody>
      </p:sp>
      <p:sp>
        <p:nvSpPr>
          <p:cNvPr id="4" name="灯片编号占位符 3"/>
          <p:cNvSpPr>
            <a:spLocks noGrp="1"/>
          </p:cNvSpPr>
          <p:nvPr>
            <p:ph type="sldNum" sz="quarter" idx="12"/>
          </p:nvPr>
        </p:nvSpPr>
        <p:spPr/>
        <p:txBody>
          <a:bodyPr/>
          <a:lstStyle/>
          <a:p>
            <a:fld id="{659805D5-0B0B-4868-915D-EC573C2AF562}" type="slidenum">
              <a:rPr lang="zh-CN" altLang="en-US" smtClean="0"/>
              <a:t>11</a:t>
            </a:fld>
            <a:endParaRPr lang="zh-CN" altLang="en-US"/>
          </a:p>
        </p:txBody>
      </p:sp>
      <p:pic>
        <p:nvPicPr>
          <p:cNvPr id="3" name="图片 2"/>
          <p:cNvPicPr>
            <a:picLocks noChangeAspect="1"/>
          </p:cNvPicPr>
          <p:nvPr/>
        </p:nvPicPr>
        <p:blipFill>
          <a:blip r:embed="rId2"/>
          <a:stretch>
            <a:fillRect/>
          </a:stretch>
        </p:blipFill>
        <p:spPr>
          <a:xfrm>
            <a:off x="122829" y="1007961"/>
            <a:ext cx="2593076" cy="5565627"/>
          </a:xfrm>
          <a:prstGeom prst="rect">
            <a:avLst/>
          </a:prstGeom>
        </p:spPr>
      </p:pic>
      <p:sp>
        <p:nvSpPr>
          <p:cNvPr id="5" name="文本框 4"/>
          <p:cNvSpPr txBox="1"/>
          <p:nvPr/>
        </p:nvSpPr>
        <p:spPr>
          <a:xfrm>
            <a:off x="-42976" y="6583634"/>
            <a:ext cx="5595581" cy="323165"/>
          </a:xfrm>
          <a:prstGeom prst="rect">
            <a:avLst/>
          </a:prstGeom>
          <a:noFill/>
        </p:spPr>
        <p:txBody>
          <a:bodyPr wrap="square" rtlCol="0">
            <a:spAutoFit/>
          </a:bodyPr>
          <a:lstStyle/>
          <a:p>
            <a:r>
              <a:rPr lang="en-US" altLang="zh-CN" sz="1500" dirty="0" smtClean="0">
                <a:solidFill>
                  <a:schemeClr val="bg1">
                    <a:lumMod val="65000"/>
                  </a:schemeClr>
                </a:solidFill>
              </a:rPr>
              <a:t>NATURE </a:t>
            </a:r>
            <a:r>
              <a:rPr lang="en-US" altLang="zh-CN" sz="1500" dirty="0" err="1" smtClean="0">
                <a:solidFill>
                  <a:schemeClr val="bg1">
                    <a:lumMod val="65000"/>
                  </a:schemeClr>
                </a:solidFill>
              </a:rPr>
              <a:t>ELECTRONiCS</a:t>
            </a:r>
            <a:r>
              <a:rPr lang="en-US" altLang="zh-CN" sz="1500" dirty="0" smtClean="0">
                <a:solidFill>
                  <a:schemeClr val="bg1">
                    <a:lumMod val="65000"/>
                  </a:schemeClr>
                </a:solidFill>
              </a:rPr>
              <a:t> </a:t>
            </a:r>
            <a:r>
              <a:rPr lang="en-US" altLang="zh-CN" sz="1500" dirty="0">
                <a:solidFill>
                  <a:schemeClr val="bg1">
                    <a:lumMod val="65000"/>
                  </a:schemeClr>
                </a:solidFill>
              </a:rPr>
              <a:t>| VOL 2 </a:t>
            </a:r>
            <a:r>
              <a:rPr lang="en-US" altLang="zh-CN" sz="1500" dirty="0" smtClean="0">
                <a:solidFill>
                  <a:schemeClr val="bg1">
                    <a:lumMod val="65000"/>
                  </a:schemeClr>
                </a:solidFill>
              </a:rPr>
              <a:t>| JANUARY </a:t>
            </a:r>
            <a:r>
              <a:rPr lang="en-US" altLang="zh-CN" sz="1500" dirty="0">
                <a:solidFill>
                  <a:schemeClr val="bg1">
                    <a:lumMod val="65000"/>
                  </a:schemeClr>
                </a:solidFill>
              </a:rPr>
              <a:t>2019 | 17–25</a:t>
            </a:r>
            <a:endParaRPr lang="zh-CN" altLang="en-US" sz="1500" dirty="0">
              <a:solidFill>
                <a:schemeClr val="bg1">
                  <a:lumMod val="65000"/>
                </a:schemeClr>
              </a:solidFill>
            </a:endParaRPr>
          </a:p>
        </p:txBody>
      </p:sp>
      <p:sp>
        <p:nvSpPr>
          <p:cNvPr id="7" name="文本框 6"/>
          <p:cNvSpPr txBox="1"/>
          <p:nvPr/>
        </p:nvSpPr>
        <p:spPr>
          <a:xfrm>
            <a:off x="3164158" y="1916203"/>
            <a:ext cx="1514902" cy="369332"/>
          </a:xfrm>
          <a:prstGeom prst="rect">
            <a:avLst/>
          </a:prstGeom>
          <a:noFill/>
          <a:ln>
            <a:solidFill>
              <a:srgbClr val="92D050"/>
            </a:solidFill>
          </a:ln>
        </p:spPr>
        <p:txBody>
          <a:bodyPr wrap="square" rtlCol="0">
            <a:spAutoFit/>
          </a:bodyPr>
          <a:lstStyle/>
          <a:p>
            <a:r>
              <a:rPr lang="zh-CN" altLang="en-US" dirty="0" smtClean="0"/>
              <a:t>底部牺牲层</a:t>
            </a:r>
            <a:endParaRPr lang="zh-CN" altLang="en-US" dirty="0"/>
          </a:p>
        </p:txBody>
      </p:sp>
      <p:cxnSp>
        <p:nvCxnSpPr>
          <p:cNvPr id="10" name="直接箭头连接符 9"/>
          <p:cNvCxnSpPr>
            <a:endCxn id="7" idx="1"/>
          </p:cNvCxnSpPr>
          <p:nvPr/>
        </p:nvCxnSpPr>
        <p:spPr>
          <a:xfrm>
            <a:off x="2524836" y="1916203"/>
            <a:ext cx="639322" cy="184666"/>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164158" y="1438532"/>
            <a:ext cx="1514902" cy="369332"/>
          </a:xfrm>
          <a:prstGeom prst="rect">
            <a:avLst/>
          </a:prstGeom>
          <a:noFill/>
          <a:ln>
            <a:solidFill>
              <a:schemeClr val="accent1">
                <a:lumMod val="75000"/>
              </a:schemeClr>
            </a:solidFill>
          </a:ln>
        </p:spPr>
        <p:txBody>
          <a:bodyPr wrap="square" rtlCol="0">
            <a:spAutoFit/>
          </a:bodyPr>
          <a:lstStyle/>
          <a:p>
            <a:r>
              <a:rPr lang="zh-CN" altLang="en-US" dirty="0" smtClean="0"/>
              <a:t>顶部抗蚀剂</a:t>
            </a:r>
            <a:endParaRPr lang="zh-CN" altLang="en-US" dirty="0"/>
          </a:p>
        </p:txBody>
      </p:sp>
      <p:cxnSp>
        <p:nvCxnSpPr>
          <p:cNvPr id="16" name="直接箭头连接符 15"/>
          <p:cNvCxnSpPr>
            <a:endCxn id="14" idx="1"/>
          </p:cNvCxnSpPr>
          <p:nvPr/>
        </p:nvCxnSpPr>
        <p:spPr>
          <a:xfrm flipV="1">
            <a:off x="2524836" y="1623198"/>
            <a:ext cx="639322"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3"/>
          <a:stretch>
            <a:fillRect/>
          </a:stretch>
        </p:blipFill>
        <p:spPr>
          <a:xfrm>
            <a:off x="3122812" y="2417853"/>
            <a:ext cx="2554656" cy="1549743"/>
          </a:xfrm>
          <a:prstGeom prst="rect">
            <a:avLst/>
          </a:prstGeom>
        </p:spPr>
      </p:pic>
      <p:pic>
        <p:nvPicPr>
          <p:cNvPr id="18" name="图片 17"/>
          <p:cNvPicPr>
            <a:picLocks noChangeAspect="1"/>
          </p:cNvPicPr>
          <p:nvPr/>
        </p:nvPicPr>
        <p:blipFill>
          <a:blip r:embed="rId4"/>
          <a:stretch>
            <a:fillRect/>
          </a:stretch>
        </p:blipFill>
        <p:spPr>
          <a:xfrm>
            <a:off x="3164157" y="4024137"/>
            <a:ext cx="2513311" cy="2487576"/>
          </a:xfrm>
          <a:prstGeom prst="rect">
            <a:avLst/>
          </a:prstGeom>
        </p:spPr>
      </p:pic>
      <p:sp>
        <p:nvSpPr>
          <p:cNvPr id="20" name="矩形 19"/>
          <p:cNvSpPr/>
          <p:nvPr/>
        </p:nvSpPr>
        <p:spPr>
          <a:xfrm>
            <a:off x="5937650" y="4183346"/>
            <a:ext cx="2898781" cy="707886"/>
          </a:xfrm>
          <a:prstGeom prst="rect">
            <a:avLst/>
          </a:prstGeom>
        </p:spPr>
        <p:txBody>
          <a:bodyPr wrap="square">
            <a:spAutoFit/>
          </a:bodyPr>
          <a:lstStyle/>
          <a:p>
            <a:r>
              <a:rPr lang="en-US" altLang="zh-CN" sz="2000" dirty="0">
                <a:latin typeface="LM Sans 10" panose="00000500000000000000" pitchFamily="50" charset="0"/>
                <a:ea typeface="Fira Sans Light" charset="0"/>
                <a:cs typeface="Fira Sans Light" charset="0"/>
              </a:rPr>
              <a:t>heaters integrated into silicon cantilevers </a:t>
            </a:r>
          </a:p>
        </p:txBody>
      </p:sp>
      <p:sp>
        <p:nvSpPr>
          <p:cNvPr id="23" name="文本框 22"/>
          <p:cNvSpPr txBox="1"/>
          <p:nvPr/>
        </p:nvSpPr>
        <p:spPr>
          <a:xfrm>
            <a:off x="5052656" y="1517301"/>
            <a:ext cx="3646959" cy="646331"/>
          </a:xfrm>
          <a:prstGeom prst="rect">
            <a:avLst/>
          </a:prstGeom>
          <a:noFill/>
        </p:spPr>
        <p:txBody>
          <a:bodyPr wrap="square" rtlCol="0">
            <a:spAutoFit/>
          </a:bodyPr>
          <a:lstStyle/>
          <a:p>
            <a:r>
              <a:rPr lang="zh-CN" altLang="en-US" dirty="0" smtClean="0"/>
              <a:t>利用</a:t>
            </a:r>
            <a:r>
              <a:rPr lang="en-US" altLang="zh-CN" dirty="0" smtClean="0"/>
              <a:t>PPA</a:t>
            </a:r>
            <a:r>
              <a:rPr lang="zh-CN" altLang="en-US" dirty="0" smtClean="0"/>
              <a:t>的热解，实现图形化，省去</a:t>
            </a:r>
            <a:r>
              <a:rPr lang="en-US" altLang="zh-CN" dirty="0" smtClean="0"/>
              <a:t>EBL</a:t>
            </a:r>
            <a:r>
              <a:rPr lang="zh-CN" altLang="en-US" dirty="0" smtClean="0"/>
              <a:t>中的显影过程</a:t>
            </a:r>
            <a:endParaRPr lang="zh-CN" altLang="en-US" dirty="0"/>
          </a:p>
        </p:txBody>
      </p:sp>
      <p:sp>
        <p:nvSpPr>
          <p:cNvPr id="24" name="文本框 23"/>
          <p:cNvSpPr txBox="1"/>
          <p:nvPr/>
        </p:nvSpPr>
        <p:spPr>
          <a:xfrm>
            <a:off x="5937650" y="2674108"/>
            <a:ext cx="3466532" cy="1015663"/>
          </a:xfrm>
          <a:prstGeom prst="rect">
            <a:avLst/>
          </a:prstGeom>
          <a:noFill/>
        </p:spPr>
        <p:txBody>
          <a:bodyPr wrap="square" rtlCol="0">
            <a:spAutoFit/>
          </a:bodyPr>
          <a:lstStyle/>
          <a:p>
            <a:r>
              <a:rPr lang="en-US" altLang="zh-CN" sz="2000" dirty="0" smtClean="0"/>
              <a:t>Resolution: &lt;10 nm</a:t>
            </a:r>
          </a:p>
          <a:p>
            <a:r>
              <a:rPr lang="en-US" altLang="zh-CN" sz="2000" dirty="0" smtClean="0"/>
              <a:t>High reproducibility</a:t>
            </a:r>
            <a:endParaRPr lang="en-US" altLang="zh-CN" sz="2000" dirty="0"/>
          </a:p>
          <a:p>
            <a:r>
              <a:rPr lang="en-US" altLang="zh-CN" sz="2000" dirty="0" smtClean="0"/>
              <a:t>Vanishing </a:t>
            </a:r>
            <a:r>
              <a:rPr lang="en-US" altLang="zh-CN" sz="2000" dirty="0" err="1"/>
              <a:t>Schottky</a:t>
            </a:r>
            <a:r>
              <a:rPr lang="en-US" altLang="zh-CN" sz="2000" dirty="0"/>
              <a:t> barrier</a:t>
            </a:r>
          </a:p>
        </p:txBody>
      </p:sp>
      <p:sp>
        <p:nvSpPr>
          <p:cNvPr id="19" name="矩形 18">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a:t>
            </a:r>
            <a:r>
              <a:rPr lang="zh-CN" altLang="en-US" sz="1400" dirty="0">
                <a:solidFill>
                  <a:schemeClr val="bg2">
                    <a:lumMod val="90000"/>
                  </a:schemeClr>
                </a:solidFill>
                <a:latin typeface="LM Sans 10" panose="00000500000000000000" pitchFamily="50" charset="0"/>
              </a:rPr>
              <a:t>简介</a:t>
            </a:r>
            <a:r>
              <a:rPr lang="en-US" altLang="zh-CN" sz="1400" dirty="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t-SPL</a:t>
            </a:r>
            <a:r>
              <a:rPr lang="zh-CN" altLang="en-US" sz="1400" b="1" dirty="0">
                <a:solidFill>
                  <a:schemeClr val="bg1"/>
                </a:solidFill>
                <a:latin typeface="LM Sans 10" panose="00000500000000000000" pitchFamily="50" charset="0"/>
              </a:rPr>
              <a:t> </a:t>
            </a:r>
            <a:r>
              <a:rPr lang="en-US" altLang="zh-CN" sz="1400" b="1" dirty="0">
                <a:solidFill>
                  <a:schemeClr val="bg1"/>
                </a:solidFill>
                <a:latin typeface="LM Sans 10" panose="00000500000000000000" pitchFamily="50" charset="0"/>
              </a:rPr>
              <a:t>&amp;</a:t>
            </a:r>
            <a:r>
              <a:rPr lang="zh-CN" altLang="en-US" sz="1400" b="1" dirty="0">
                <a:solidFill>
                  <a:schemeClr val="bg1"/>
                </a:solidFill>
                <a:latin typeface="LM Sans 10" panose="00000500000000000000" pitchFamily="50" charset="0"/>
              </a:rPr>
              <a:t> </a:t>
            </a:r>
            <a:r>
              <a:rPr lang="en-US" altLang="zh-CN" sz="1400" b="1" dirty="0" err="1">
                <a:solidFill>
                  <a:schemeClr val="bg1"/>
                </a:solidFill>
                <a:latin typeface="LM Sans 10" panose="00000500000000000000" pitchFamily="50" charset="0"/>
              </a:rPr>
              <a:t>tc</a:t>
            </a:r>
            <a:r>
              <a:rPr lang="en-US" altLang="zh-CN" sz="1400" b="1" dirty="0">
                <a:solidFill>
                  <a:schemeClr val="bg1"/>
                </a:solidFill>
                <a:latin typeface="LM Sans 10" panose="00000500000000000000" pitchFamily="50" charset="0"/>
              </a:rPr>
              <a:t>-SPL    </a:t>
            </a:r>
            <a:r>
              <a:rPr lang="zh-CN" altLang="en-US" sz="1400" b="1" dirty="0">
                <a:solidFill>
                  <a:schemeClr val="bg1"/>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cxnSp>
        <p:nvCxnSpPr>
          <p:cNvPr id="21" name="直接箭头连接符 21"/>
          <p:cNvCxnSpPr/>
          <p:nvPr/>
        </p:nvCxnSpPr>
        <p:spPr>
          <a:xfrm flipV="1">
            <a:off x="4420813" y="4410582"/>
            <a:ext cx="1516837" cy="1332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84715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Thermal </a:t>
            </a:r>
            <a:r>
              <a:rPr lang="en-US" altLang="zh-CN" dirty="0" smtClean="0"/>
              <a:t>SPL</a:t>
            </a:r>
            <a:endParaRPr lang="zh-CN" altLang="en-US" dirty="0"/>
          </a:p>
        </p:txBody>
      </p:sp>
      <p:sp>
        <p:nvSpPr>
          <p:cNvPr id="4" name="灯片编号占位符 3"/>
          <p:cNvSpPr>
            <a:spLocks noGrp="1"/>
          </p:cNvSpPr>
          <p:nvPr>
            <p:ph type="sldNum" sz="quarter" idx="12"/>
          </p:nvPr>
        </p:nvSpPr>
        <p:spPr/>
        <p:txBody>
          <a:bodyPr/>
          <a:lstStyle/>
          <a:p>
            <a:fld id="{659805D5-0B0B-4868-915D-EC573C2AF562}" type="slidenum">
              <a:rPr lang="zh-CN" altLang="en-US" smtClean="0"/>
              <a:t>12</a:t>
            </a:fld>
            <a:endParaRPr lang="zh-CN" altLang="en-US"/>
          </a:p>
        </p:txBody>
      </p:sp>
      <p:pic>
        <p:nvPicPr>
          <p:cNvPr id="5" name="图片 4"/>
          <p:cNvPicPr>
            <a:picLocks noChangeAspect="1"/>
          </p:cNvPicPr>
          <p:nvPr/>
        </p:nvPicPr>
        <p:blipFill>
          <a:blip r:embed="rId2"/>
          <a:stretch>
            <a:fillRect/>
          </a:stretch>
        </p:blipFill>
        <p:spPr>
          <a:xfrm>
            <a:off x="5156316" y="2425224"/>
            <a:ext cx="2971800" cy="2276475"/>
          </a:xfrm>
          <a:prstGeom prst="rect">
            <a:avLst/>
          </a:prstGeom>
        </p:spPr>
      </p:pic>
      <p:pic>
        <p:nvPicPr>
          <p:cNvPr id="6" name="图片 5"/>
          <p:cNvPicPr>
            <a:picLocks noChangeAspect="1"/>
          </p:cNvPicPr>
          <p:nvPr/>
        </p:nvPicPr>
        <p:blipFill>
          <a:blip r:embed="rId3"/>
          <a:stretch>
            <a:fillRect/>
          </a:stretch>
        </p:blipFill>
        <p:spPr>
          <a:xfrm>
            <a:off x="896507" y="2197060"/>
            <a:ext cx="3753134" cy="4001599"/>
          </a:xfrm>
          <a:prstGeom prst="rect">
            <a:avLst/>
          </a:prstGeom>
        </p:spPr>
      </p:pic>
      <p:pic>
        <p:nvPicPr>
          <p:cNvPr id="7" name="图片 6"/>
          <p:cNvPicPr>
            <a:picLocks noChangeAspect="1"/>
          </p:cNvPicPr>
          <p:nvPr/>
        </p:nvPicPr>
        <p:blipFill>
          <a:blip r:embed="rId4"/>
          <a:stretch>
            <a:fillRect/>
          </a:stretch>
        </p:blipFill>
        <p:spPr>
          <a:xfrm>
            <a:off x="933186" y="1166299"/>
            <a:ext cx="6800850" cy="1019175"/>
          </a:xfrm>
          <a:prstGeom prst="rect">
            <a:avLst/>
          </a:prstGeom>
        </p:spPr>
      </p:pic>
      <p:sp>
        <p:nvSpPr>
          <p:cNvPr id="8" name="文本框 7"/>
          <p:cNvSpPr txBox="1"/>
          <p:nvPr/>
        </p:nvSpPr>
        <p:spPr>
          <a:xfrm>
            <a:off x="5154612" y="4941449"/>
            <a:ext cx="3260107" cy="923330"/>
          </a:xfrm>
          <a:prstGeom prst="rect">
            <a:avLst/>
          </a:prstGeom>
          <a:noFill/>
        </p:spPr>
        <p:txBody>
          <a:bodyPr wrap="square" rtlCol="0">
            <a:spAutoFit/>
          </a:bodyPr>
          <a:lstStyle/>
          <a:p>
            <a:r>
              <a:rPr lang="en-US" altLang="zh-CN" dirty="0" smtClean="0"/>
              <a:t>PPA pattern: </a:t>
            </a:r>
            <a:r>
              <a:rPr lang="zh-CN" altLang="en-US" dirty="0" smtClean="0"/>
              <a:t>半间距为</a:t>
            </a:r>
            <a:r>
              <a:rPr lang="en-US" altLang="zh-CN" dirty="0" smtClean="0"/>
              <a:t>27.5nm</a:t>
            </a:r>
            <a:r>
              <a:rPr lang="zh-CN" altLang="en-US" dirty="0" smtClean="0"/>
              <a:t>线密度图案</a:t>
            </a:r>
            <a:endParaRPr lang="en-US" altLang="zh-CN" dirty="0" smtClean="0"/>
          </a:p>
          <a:p>
            <a:endParaRPr lang="en-US" altLang="zh-CN" dirty="0" smtClean="0"/>
          </a:p>
        </p:txBody>
      </p:sp>
      <p:sp>
        <p:nvSpPr>
          <p:cNvPr id="9" name="矩形 8">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a:t>
            </a:r>
            <a:r>
              <a:rPr lang="zh-CN" altLang="en-US" sz="1400" dirty="0">
                <a:solidFill>
                  <a:schemeClr val="bg2">
                    <a:lumMod val="90000"/>
                  </a:schemeClr>
                </a:solidFill>
                <a:latin typeface="LM Sans 10" panose="00000500000000000000" pitchFamily="50" charset="0"/>
              </a:rPr>
              <a:t>简介</a:t>
            </a:r>
            <a:r>
              <a:rPr lang="en-US" altLang="zh-CN" sz="1400" dirty="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t-SPL</a:t>
            </a:r>
            <a:r>
              <a:rPr lang="zh-CN" altLang="en-US" sz="1400" b="1" dirty="0">
                <a:solidFill>
                  <a:schemeClr val="bg1"/>
                </a:solidFill>
                <a:latin typeface="LM Sans 10" panose="00000500000000000000" pitchFamily="50" charset="0"/>
              </a:rPr>
              <a:t> </a:t>
            </a:r>
            <a:r>
              <a:rPr lang="en-US" altLang="zh-CN" sz="1400" b="1" dirty="0">
                <a:solidFill>
                  <a:schemeClr val="bg1"/>
                </a:solidFill>
                <a:latin typeface="LM Sans 10" panose="00000500000000000000" pitchFamily="50" charset="0"/>
              </a:rPr>
              <a:t>&amp;</a:t>
            </a:r>
            <a:r>
              <a:rPr lang="zh-CN" altLang="en-US" sz="1400" b="1" dirty="0">
                <a:solidFill>
                  <a:schemeClr val="bg1"/>
                </a:solidFill>
                <a:latin typeface="LM Sans 10" panose="00000500000000000000" pitchFamily="50" charset="0"/>
              </a:rPr>
              <a:t> </a:t>
            </a:r>
            <a:r>
              <a:rPr lang="en-US" altLang="zh-CN" sz="1400" b="1" dirty="0" err="1">
                <a:solidFill>
                  <a:schemeClr val="bg1"/>
                </a:solidFill>
                <a:latin typeface="LM Sans 10" panose="00000500000000000000" pitchFamily="50" charset="0"/>
              </a:rPr>
              <a:t>tc</a:t>
            </a:r>
            <a:r>
              <a:rPr lang="en-US" altLang="zh-CN" sz="1400" b="1" dirty="0">
                <a:solidFill>
                  <a:schemeClr val="bg1"/>
                </a:solidFill>
                <a:latin typeface="LM Sans 10" panose="00000500000000000000" pitchFamily="50" charset="0"/>
              </a:rPr>
              <a:t>-SPL    </a:t>
            </a:r>
            <a:r>
              <a:rPr lang="zh-CN" altLang="en-US" sz="1400" b="1" dirty="0">
                <a:solidFill>
                  <a:schemeClr val="bg1"/>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Tree>
    <p:extLst>
      <p:ext uri="{BB962C8B-B14F-4D97-AF65-F5344CB8AC3E}">
        <p14:creationId xmlns:p14="http://schemas.microsoft.com/office/powerpoint/2010/main" val="436122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Thermochemical SPL</a:t>
            </a:r>
            <a:endParaRPr lang="zh-CN" altLang="en-US" dirty="0"/>
          </a:p>
        </p:txBody>
      </p:sp>
      <p:sp>
        <p:nvSpPr>
          <p:cNvPr id="4" name="灯片编号占位符 3"/>
          <p:cNvSpPr>
            <a:spLocks noGrp="1"/>
          </p:cNvSpPr>
          <p:nvPr>
            <p:ph type="sldNum" sz="quarter" idx="12"/>
          </p:nvPr>
        </p:nvSpPr>
        <p:spPr/>
        <p:txBody>
          <a:bodyPr/>
          <a:lstStyle/>
          <a:p>
            <a:fld id="{659805D5-0B0B-4868-915D-EC573C2AF562}" type="slidenum">
              <a:rPr lang="zh-CN" altLang="en-US" smtClean="0"/>
              <a:t>13</a:t>
            </a:fld>
            <a:endParaRPr lang="zh-CN" altLang="en-US"/>
          </a:p>
        </p:txBody>
      </p:sp>
      <p:pic>
        <p:nvPicPr>
          <p:cNvPr id="11" name="图片 10"/>
          <p:cNvPicPr>
            <a:picLocks noChangeAspect="1"/>
          </p:cNvPicPr>
          <p:nvPr/>
        </p:nvPicPr>
        <p:blipFill>
          <a:blip r:embed="rId3"/>
          <a:stretch>
            <a:fillRect/>
          </a:stretch>
        </p:blipFill>
        <p:spPr>
          <a:xfrm>
            <a:off x="168416" y="1008132"/>
            <a:ext cx="4776716" cy="1283297"/>
          </a:xfrm>
          <a:prstGeom prst="rect">
            <a:avLst/>
          </a:prstGeom>
        </p:spPr>
      </p:pic>
      <p:pic>
        <p:nvPicPr>
          <p:cNvPr id="12" name="图片 11"/>
          <p:cNvPicPr>
            <a:picLocks noChangeAspect="1"/>
          </p:cNvPicPr>
          <p:nvPr/>
        </p:nvPicPr>
        <p:blipFill>
          <a:blip r:embed="rId4"/>
          <a:stretch>
            <a:fillRect/>
          </a:stretch>
        </p:blipFill>
        <p:spPr>
          <a:xfrm>
            <a:off x="298578" y="2562345"/>
            <a:ext cx="3510989" cy="2293611"/>
          </a:xfrm>
          <a:prstGeom prst="rect">
            <a:avLst/>
          </a:prstGeom>
        </p:spPr>
      </p:pic>
      <p:sp>
        <p:nvSpPr>
          <p:cNvPr id="13" name="文本框 12"/>
          <p:cNvSpPr txBox="1"/>
          <p:nvPr/>
        </p:nvSpPr>
        <p:spPr>
          <a:xfrm>
            <a:off x="298578" y="4882630"/>
            <a:ext cx="3343701" cy="646331"/>
          </a:xfrm>
          <a:prstGeom prst="rect">
            <a:avLst/>
          </a:prstGeom>
          <a:noFill/>
        </p:spPr>
        <p:txBody>
          <a:bodyPr wrap="square" rtlCol="0">
            <a:spAutoFit/>
          </a:bodyPr>
          <a:lstStyle/>
          <a:p>
            <a:r>
              <a:rPr lang="zh-CN" altLang="en-US" dirty="0" smtClean="0">
                <a:latin typeface="Microsoft YaHei" charset="-122"/>
                <a:ea typeface="Microsoft YaHei" charset="-122"/>
                <a:cs typeface="Microsoft YaHei" charset="-122"/>
              </a:rPr>
              <a:t>基于</a:t>
            </a:r>
            <a:r>
              <a:rPr lang="en-US" altLang="zh-CN" dirty="0" smtClean="0">
                <a:latin typeface="Microsoft YaHei" charset="-122"/>
                <a:ea typeface="Microsoft YaHei" charset="-122"/>
                <a:cs typeface="Microsoft YaHei" charset="-122"/>
              </a:rPr>
              <a:t>AFM</a:t>
            </a:r>
            <a:r>
              <a:rPr lang="zh-CN" altLang="en-US" dirty="0" smtClean="0">
                <a:latin typeface="Microsoft YaHei" charset="-122"/>
                <a:ea typeface="Microsoft YaHei" charset="-122"/>
                <a:cs typeface="Microsoft YaHei" charset="-122"/>
              </a:rPr>
              <a:t>的热探针对石墨烯氧化物进行还原</a:t>
            </a:r>
            <a:endParaRPr lang="zh-CN" altLang="en-US" dirty="0">
              <a:latin typeface="Microsoft YaHei" charset="-122"/>
              <a:ea typeface="Microsoft YaHei" charset="-122"/>
              <a:cs typeface="Microsoft YaHei" charset="-122"/>
            </a:endParaRPr>
          </a:p>
        </p:txBody>
      </p:sp>
      <p:pic>
        <p:nvPicPr>
          <p:cNvPr id="15" name="图片 14"/>
          <p:cNvPicPr>
            <a:picLocks noChangeAspect="1"/>
          </p:cNvPicPr>
          <p:nvPr/>
        </p:nvPicPr>
        <p:blipFill rotWithShape="1">
          <a:blip r:embed="rId5"/>
          <a:srcRect t="3932"/>
          <a:stretch/>
        </p:blipFill>
        <p:spPr>
          <a:xfrm>
            <a:off x="4004502" y="2152586"/>
            <a:ext cx="2266950" cy="2424885"/>
          </a:xfrm>
          <a:prstGeom prst="rect">
            <a:avLst/>
          </a:prstGeom>
        </p:spPr>
      </p:pic>
      <p:pic>
        <p:nvPicPr>
          <p:cNvPr id="16" name="图片 15"/>
          <p:cNvPicPr>
            <a:picLocks noChangeAspect="1"/>
          </p:cNvPicPr>
          <p:nvPr/>
        </p:nvPicPr>
        <p:blipFill>
          <a:blip r:embed="rId6"/>
          <a:stretch>
            <a:fillRect/>
          </a:stretch>
        </p:blipFill>
        <p:spPr>
          <a:xfrm>
            <a:off x="6271452" y="2152586"/>
            <a:ext cx="2124075" cy="2333625"/>
          </a:xfrm>
          <a:prstGeom prst="rect">
            <a:avLst/>
          </a:prstGeom>
        </p:spPr>
      </p:pic>
      <p:pic>
        <p:nvPicPr>
          <p:cNvPr id="17" name="图片 16"/>
          <p:cNvPicPr>
            <a:picLocks noChangeAspect="1"/>
          </p:cNvPicPr>
          <p:nvPr/>
        </p:nvPicPr>
        <p:blipFill>
          <a:blip r:embed="rId7"/>
          <a:stretch>
            <a:fillRect/>
          </a:stretch>
        </p:blipFill>
        <p:spPr>
          <a:xfrm>
            <a:off x="4075880" y="4479988"/>
            <a:ext cx="2209800" cy="2390775"/>
          </a:xfrm>
          <a:prstGeom prst="rect">
            <a:avLst/>
          </a:prstGeom>
        </p:spPr>
      </p:pic>
      <p:sp>
        <p:nvSpPr>
          <p:cNvPr id="18" name="文本框 17"/>
          <p:cNvSpPr txBox="1"/>
          <p:nvPr/>
        </p:nvSpPr>
        <p:spPr>
          <a:xfrm>
            <a:off x="298578" y="5582308"/>
            <a:ext cx="3166281" cy="923330"/>
          </a:xfrm>
          <a:prstGeom prst="rect">
            <a:avLst/>
          </a:prstGeom>
          <a:noFill/>
        </p:spPr>
        <p:txBody>
          <a:bodyPr wrap="square" rtlCol="0">
            <a:spAutoFit/>
          </a:bodyPr>
          <a:lstStyle/>
          <a:p>
            <a:r>
              <a:rPr lang="zh-CN" altLang="en-US" dirty="0" smtClean="0">
                <a:latin typeface="Microsoft YaHei" charset="-122"/>
                <a:ea typeface="Microsoft YaHei" charset="-122"/>
                <a:cs typeface="Microsoft YaHei" charset="-122"/>
              </a:rPr>
              <a:t>偏压</a:t>
            </a:r>
            <a:r>
              <a:rPr lang="zh-CN" altLang="en-US" dirty="0" smtClean="0">
                <a:latin typeface="Latin Modern Sans 10" charset="0"/>
                <a:ea typeface="Latin Modern Sans 10" charset="0"/>
                <a:cs typeface="Latin Modern Sans 10" charset="0"/>
              </a:rPr>
              <a:t>：</a:t>
            </a:r>
            <a:r>
              <a:rPr lang="en-US" altLang="zh-CN" dirty="0" smtClean="0">
                <a:latin typeface="Latin Modern Sans 10" charset="0"/>
                <a:ea typeface="Latin Modern Sans 10" charset="0"/>
                <a:cs typeface="Latin Modern Sans 10" charset="0"/>
              </a:rPr>
              <a:t>2.5V</a:t>
            </a:r>
          </a:p>
          <a:p>
            <a:r>
              <a:rPr lang="zh-CN" altLang="en-US" dirty="0">
                <a:latin typeface="Microsoft YaHei" charset="-122"/>
                <a:ea typeface="Microsoft YaHei" charset="-122"/>
                <a:cs typeface="Microsoft YaHei" charset="-122"/>
              </a:rPr>
              <a:t>探针</a:t>
            </a:r>
            <a:r>
              <a:rPr lang="zh-CN" altLang="en-US" dirty="0" smtClean="0">
                <a:latin typeface="Microsoft YaHei" charset="-122"/>
                <a:ea typeface="Microsoft YaHei" charset="-122"/>
                <a:cs typeface="Microsoft YaHei" charset="-122"/>
              </a:rPr>
              <a:t>温度</a:t>
            </a:r>
            <a:r>
              <a:rPr lang="zh-CN" altLang="en-US" dirty="0" smtClean="0">
                <a:latin typeface="Latin Modern Sans 10" charset="0"/>
                <a:ea typeface="Latin Modern Sans 10" charset="0"/>
                <a:cs typeface="Latin Modern Sans 10" charset="0"/>
              </a:rPr>
              <a:t>：</a:t>
            </a:r>
            <a:r>
              <a:rPr lang="en-US" altLang="zh-CN" dirty="0" smtClean="0">
                <a:latin typeface="Latin Modern Sans 10" charset="0"/>
                <a:ea typeface="Latin Modern Sans 10" charset="0"/>
                <a:cs typeface="Latin Modern Sans 10" charset="0"/>
              </a:rPr>
              <a:t>~1060 </a:t>
            </a:r>
            <a:r>
              <a:rPr lang="zh-CN" altLang="en-US" dirty="0" smtClean="0">
                <a:latin typeface="Latin Modern Sans 10" charset="0"/>
                <a:ea typeface="Latin Modern Sans 10" charset="0"/>
                <a:cs typeface="Latin Modern Sans 10" charset="0"/>
              </a:rPr>
              <a:t>℃</a:t>
            </a:r>
            <a:endParaRPr lang="en-US" altLang="zh-CN" dirty="0" smtClean="0">
              <a:latin typeface="Latin Modern Sans 10" charset="0"/>
              <a:ea typeface="Latin Modern Sans 10" charset="0"/>
              <a:cs typeface="Latin Modern Sans 10" charset="0"/>
            </a:endParaRPr>
          </a:p>
          <a:p>
            <a:r>
              <a:rPr lang="zh-CN" altLang="en-US" dirty="0" smtClean="0">
                <a:latin typeface="Microsoft YaHei" charset="-122"/>
                <a:ea typeface="Microsoft YaHei" charset="-122"/>
                <a:cs typeface="Microsoft YaHei" charset="-122"/>
              </a:rPr>
              <a:t>扫描速度</a:t>
            </a:r>
            <a:r>
              <a:rPr lang="zh-CN" altLang="en-US" dirty="0" smtClean="0">
                <a:latin typeface="Latin Modern Sans 10" charset="0"/>
                <a:ea typeface="Latin Modern Sans 10" charset="0"/>
                <a:cs typeface="Latin Modern Sans 10" charset="0"/>
              </a:rPr>
              <a:t>：</a:t>
            </a:r>
            <a:r>
              <a:rPr lang="en-US" altLang="zh-CN" dirty="0" smtClean="0">
                <a:latin typeface="Latin Modern Sans 10" charset="0"/>
                <a:ea typeface="Latin Modern Sans 10" charset="0"/>
                <a:cs typeface="Latin Modern Sans 10" charset="0"/>
              </a:rPr>
              <a:t>0.2 um/s</a:t>
            </a:r>
            <a:endParaRPr lang="zh-CN" altLang="en-US" dirty="0">
              <a:latin typeface="Latin Modern Sans 10" charset="0"/>
              <a:ea typeface="Latin Modern Sans 10" charset="0"/>
              <a:cs typeface="Latin Modern Sans 10" charset="0"/>
            </a:endParaRPr>
          </a:p>
        </p:txBody>
      </p:sp>
      <p:sp>
        <p:nvSpPr>
          <p:cNvPr id="19" name="文本框 18"/>
          <p:cNvSpPr txBox="1"/>
          <p:nvPr/>
        </p:nvSpPr>
        <p:spPr>
          <a:xfrm>
            <a:off x="6494409" y="5014252"/>
            <a:ext cx="2119481" cy="1200329"/>
          </a:xfrm>
          <a:prstGeom prst="rect">
            <a:avLst/>
          </a:prstGeom>
          <a:noFill/>
        </p:spPr>
        <p:txBody>
          <a:bodyPr wrap="square" rtlCol="0">
            <a:spAutoFit/>
          </a:bodyPr>
          <a:lstStyle/>
          <a:p>
            <a:r>
              <a:rPr lang="zh-CN" altLang="en-US" dirty="0" smtClean="0">
                <a:latin typeface="Microsoft YaHei" charset="-122"/>
                <a:ea typeface="Microsoft YaHei" charset="-122"/>
                <a:cs typeface="Microsoft YaHei" charset="-122"/>
              </a:rPr>
              <a:t>通过测量发现，还原区域的导电性比原始区域的导电性高出四个数量级</a:t>
            </a:r>
            <a:endParaRPr lang="zh-CN" altLang="en-US" dirty="0">
              <a:latin typeface="Microsoft YaHei" charset="-122"/>
              <a:ea typeface="Microsoft YaHei" charset="-122"/>
              <a:cs typeface="Microsoft YaHei" charset="-122"/>
            </a:endParaRPr>
          </a:p>
        </p:txBody>
      </p:sp>
      <p:sp>
        <p:nvSpPr>
          <p:cNvPr id="14" name="矩形 13">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a:t>
            </a:r>
            <a:r>
              <a:rPr lang="zh-CN" altLang="en-US" sz="1400" dirty="0">
                <a:solidFill>
                  <a:schemeClr val="bg2">
                    <a:lumMod val="90000"/>
                  </a:schemeClr>
                </a:solidFill>
                <a:latin typeface="LM Sans 10" panose="00000500000000000000" pitchFamily="50" charset="0"/>
              </a:rPr>
              <a:t>简介</a:t>
            </a:r>
            <a:r>
              <a:rPr lang="en-US" altLang="zh-CN" sz="1400" dirty="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t-SPL</a:t>
            </a:r>
            <a:r>
              <a:rPr lang="zh-CN" altLang="en-US" sz="1400" b="1" dirty="0">
                <a:solidFill>
                  <a:schemeClr val="bg1"/>
                </a:solidFill>
                <a:latin typeface="LM Sans 10" panose="00000500000000000000" pitchFamily="50" charset="0"/>
              </a:rPr>
              <a:t> </a:t>
            </a:r>
            <a:r>
              <a:rPr lang="en-US" altLang="zh-CN" sz="1400" b="1" dirty="0">
                <a:solidFill>
                  <a:schemeClr val="bg1"/>
                </a:solidFill>
                <a:latin typeface="LM Sans 10" panose="00000500000000000000" pitchFamily="50" charset="0"/>
              </a:rPr>
              <a:t>&amp;</a:t>
            </a:r>
            <a:r>
              <a:rPr lang="zh-CN" altLang="en-US" sz="1400" b="1" dirty="0">
                <a:solidFill>
                  <a:schemeClr val="bg1"/>
                </a:solidFill>
                <a:latin typeface="LM Sans 10" panose="00000500000000000000" pitchFamily="50" charset="0"/>
              </a:rPr>
              <a:t> </a:t>
            </a:r>
            <a:r>
              <a:rPr lang="en-US" altLang="zh-CN" sz="1400" b="1" dirty="0" err="1">
                <a:solidFill>
                  <a:schemeClr val="bg1"/>
                </a:solidFill>
                <a:latin typeface="LM Sans 10" panose="00000500000000000000" pitchFamily="50" charset="0"/>
              </a:rPr>
              <a:t>tc</a:t>
            </a:r>
            <a:r>
              <a:rPr lang="en-US" altLang="zh-CN" sz="1400" b="1" dirty="0">
                <a:solidFill>
                  <a:schemeClr val="bg1"/>
                </a:solidFill>
                <a:latin typeface="LM Sans 10" panose="00000500000000000000" pitchFamily="50" charset="0"/>
              </a:rPr>
              <a:t>-SPL    </a:t>
            </a:r>
            <a:r>
              <a:rPr lang="zh-CN" altLang="en-US" sz="1400" b="1" dirty="0">
                <a:solidFill>
                  <a:schemeClr val="bg1"/>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Tree>
    <p:extLst>
      <p:ext uri="{BB962C8B-B14F-4D97-AF65-F5344CB8AC3E}">
        <p14:creationId xmlns:p14="http://schemas.microsoft.com/office/powerpoint/2010/main" val="545993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a:t>
            </a:r>
            <a:r>
              <a:rPr lang="en-US" altLang="zh-CN" dirty="0" smtClean="0"/>
              <a:t>-SPL &amp; </a:t>
            </a:r>
            <a:r>
              <a:rPr lang="en-US" altLang="zh-CN" dirty="0" err="1" smtClean="0"/>
              <a:t>tc</a:t>
            </a:r>
            <a:r>
              <a:rPr lang="en-US" altLang="zh-CN" dirty="0" smtClean="0"/>
              <a:t>-SPL</a:t>
            </a:r>
            <a:endParaRPr lang="en-US" altLang="zh-CN" dirty="0"/>
          </a:p>
        </p:txBody>
      </p:sp>
      <p:sp>
        <p:nvSpPr>
          <p:cNvPr id="11" name="文本框 10">
            <a:extLst>
              <a:ext uri="{FF2B5EF4-FFF2-40B4-BE49-F238E27FC236}">
                <a16:creationId xmlns="" xmlns:a16="http://schemas.microsoft.com/office/drawing/2014/main" id="{CFFA74B8-9985-4CE9-BF04-CC181B489632}"/>
              </a:ext>
            </a:extLst>
          </p:cNvPr>
          <p:cNvSpPr txBox="1"/>
          <p:nvPr/>
        </p:nvSpPr>
        <p:spPr>
          <a:xfrm>
            <a:off x="1375049" y="1116675"/>
            <a:ext cx="1118385" cy="400110"/>
          </a:xfrm>
          <a:prstGeom prst="rect">
            <a:avLst/>
          </a:prstGeom>
          <a:noFill/>
        </p:spPr>
        <p:txBody>
          <a:bodyPr wrap="square" rtlCol="0">
            <a:spAutoFit/>
          </a:bodyPr>
          <a:lstStyle/>
          <a:p>
            <a:pPr lvl="0" algn="ctr">
              <a:spcBef>
                <a:spcPts val="600"/>
              </a:spcBef>
            </a:pPr>
            <a:r>
              <a:rPr lang="en-US" altLang="zh-CN" sz="2000" dirty="0">
                <a:latin typeface="LM Sans 10" panose="00000500000000000000" pitchFamily="50" charset="0"/>
                <a:ea typeface="微软雅黑" panose="020B0503020204020204" pitchFamily="34" charset="-122"/>
                <a:cs typeface="Microsoft YaHei" charset="-122"/>
              </a:rPr>
              <a:t>t</a:t>
            </a:r>
            <a:r>
              <a:rPr lang="en-US" altLang="zh-CN" sz="2000" dirty="0" smtClean="0">
                <a:latin typeface="LM Sans 10" panose="00000500000000000000" pitchFamily="50" charset="0"/>
                <a:ea typeface="微软雅黑" panose="020B0503020204020204" pitchFamily="34" charset="-122"/>
                <a:cs typeface="Microsoft YaHei" charset="-122"/>
              </a:rPr>
              <a:t>-SPL</a:t>
            </a:r>
          </a:p>
        </p:txBody>
      </p:sp>
      <p:sp>
        <p:nvSpPr>
          <p:cNvPr id="15" name="文本框 14">
            <a:extLst>
              <a:ext uri="{FF2B5EF4-FFF2-40B4-BE49-F238E27FC236}">
                <a16:creationId xmlns="" xmlns:a16="http://schemas.microsoft.com/office/drawing/2014/main" id="{CFFA74B8-9985-4CE9-BF04-CC181B489632}"/>
              </a:ext>
            </a:extLst>
          </p:cNvPr>
          <p:cNvSpPr txBox="1"/>
          <p:nvPr/>
        </p:nvSpPr>
        <p:spPr>
          <a:xfrm>
            <a:off x="5866591" y="1116675"/>
            <a:ext cx="1118385" cy="400110"/>
          </a:xfrm>
          <a:prstGeom prst="rect">
            <a:avLst/>
          </a:prstGeom>
          <a:noFill/>
        </p:spPr>
        <p:txBody>
          <a:bodyPr wrap="square" rtlCol="0">
            <a:spAutoFit/>
          </a:bodyPr>
          <a:lstStyle/>
          <a:p>
            <a:pPr lvl="0" algn="just">
              <a:spcBef>
                <a:spcPts val="600"/>
              </a:spcBef>
            </a:pPr>
            <a:r>
              <a:rPr lang="en-US" altLang="zh-CN" sz="2000" dirty="0" err="1" smtClean="0">
                <a:latin typeface="LM Sans 10" panose="00000500000000000000" pitchFamily="50" charset="0"/>
                <a:ea typeface="微软雅黑" panose="020B0503020204020204" pitchFamily="34" charset="-122"/>
                <a:cs typeface="Microsoft YaHei" charset="-122"/>
              </a:rPr>
              <a:t>tc</a:t>
            </a:r>
            <a:r>
              <a:rPr lang="en-US" altLang="zh-CN" sz="2000" dirty="0" smtClean="0">
                <a:latin typeface="LM Sans 10" panose="00000500000000000000" pitchFamily="50" charset="0"/>
                <a:ea typeface="微软雅黑" panose="020B0503020204020204" pitchFamily="34" charset="-122"/>
                <a:cs typeface="Microsoft YaHei" charset="-122"/>
              </a:rPr>
              <a:t>-SPL</a:t>
            </a:r>
          </a:p>
        </p:txBody>
      </p:sp>
      <p:sp>
        <p:nvSpPr>
          <p:cNvPr id="16" name="文本框 15">
            <a:extLst>
              <a:ext uri="{FF2B5EF4-FFF2-40B4-BE49-F238E27FC236}">
                <a16:creationId xmlns="" xmlns:a16="http://schemas.microsoft.com/office/drawing/2014/main" id="{CFFA74B8-9985-4CE9-BF04-CC181B489632}"/>
              </a:ext>
            </a:extLst>
          </p:cNvPr>
          <p:cNvSpPr txBox="1"/>
          <p:nvPr/>
        </p:nvSpPr>
        <p:spPr>
          <a:xfrm>
            <a:off x="3628515" y="5398499"/>
            <a:ext cx="5375213" cy="1169551"/>
          </a:xfrm>
          <a:prstGeom prst="rect">
            <a:avLst/>
          </a:prstGeom>
          <a:noFill/>
        </p:spPr>
        <p:txBody>
          <a:bodyPr wrap="square" rtlCol="0">
            <a:spAutoFit/>
          </a:bodyPr>
          <a:lstStyle/>
          <a:p>
            <a:pPr lvl="0" algn="just">
              <a:spcBef>
                <a:spcPts val="600"/>
              </a:spcBef>
            </a:pPr>
            <a:r>
              <a:rPr lang="zh-CN" altLang="en-US" sz="2000" dirty="0" smtClean="0">
                <a:latin typeface="Microsoft YaHei" charset="-122"/>
                <a:ea typeface="Microsoft YaHei" charset="-122"/>
                <a:cs typeface="Microsoft YaHei" charset="-122"/>
              </a:rPr>
              <a:t>对热敏聚合物的化学功能化程度进行控制</a:t>
            </a:r>
            <a:endParaRPr lang="en-US" altLang="zh-CN" sz="2000" dirty="0" smtClean="0">
              <a:latin typeface="Microsoft YaHei" charset="-122"/>
              <a:ea typeface="Microsoft YaHei" charset="-122"/>
              <a:cs typeface="Microsoft YaHei" charset="-122"/>
            </a:endParaRPr>
          </a:p>
          <a:p>
            <a:pPr marL="342900" lvl="0" indent="-342900" algn="just">
              <a:spcBef>
                <a:spcPts val="600"/>
              </a:spcBef>
              <a:buFont typeface="Arial" charset="0"/>
              <a:buChar char="•"/>
            </a:pPr>
            <a:r>
              <a:rPr lang="zh-CN" altLang="en-US" sz="2000" dirty="0" smtClean="0">
                <a:latin typeface="Microsoft YaHei" charset="-122"/>
                <a:ea typeface="Microsoft YaHei" charset="-122"/>
                <a:cs typeface="Microsoft YaHei" charset="-122"/>
              </a:rPr>
              <a:t>脱保护官能团，荧光显微镜成像</a:t>
            </a:r>
            <a:endParaRPr lang="en-US" altLang="zh-CN" sz="2000" dirty="0" smtClean="0">
              <a:latin typeface="Microsoft YaHei" charset="-122"/>
              <a:ea typeface="Microsoft YaHei" charset="-122"/>
              <a:cs typeface="Microsoft YaHei" charset="-122"/>
            </a:endParaRPr>
          </a:p>
          <a:p>
            <a:pPr marL="342900" lvl="0" indent="-342900" algn="just">
              <a:spcBef>
                <a:spcPts val="600"/>
              </a:spcBef>
              <a:buFont typeface="Arial" charset="0"/>
              <a:buChar char="•"/>
            </a:pPr>
            <a:r>
              <a:rPr lang="zh-CN" altLang="en-US" sz="2000" dirty="0" smtClean="0">
                <a:latin typeface="Microsoft YaHei" charset="-122"/>
                <a:ea typeface="Microsoft YaHei" charset="-122"/>
                <a:cs typeface="Microsoft YaHei" charset="-122"/>
              </a:rPr>
              <a:t>有机电子器件相关的聚合物的直接三维书写</a:t>
            </a:r>
            <a:endParaRPr lang="en-US" altLang="zh-CN" sz="2000" dirty="0" smtClean="0">
              <a:latin typeface="Microsoft YaHei" charset="-122"/>
              <a:ea typeface="Microsoft YaHei" charset="-122"/>
              <a:cs typeface="Microsoft YaHei" charset="-122"/>
            </a:endParaRPr>
          </a:p>
        </p:txBody>
      </p:sp>
      <p:sp>
        <p:nvSpPr>
          <p:cNvPr id="17" name="矩形 16">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a:t>
            </a:r>
            <a:r>
              <a:rPr lang="zh-CN" altLang="en-US" sz="1400" dirty="0">
                <a:solidFill>
                  <a:schemeClr val="bg2">
                    <a:lumMod val="90000"/>
                  </a:schemeClr>
                </a:solidFill>
                <a:latin typeface="LM Sans 10" panose="00000500000000000000" pitchFamily="50" charset="0"/>
              </a:rPr>
              <a:t>简介</a:t>
            </a:r>
            <a:r>
              <a:rPr lang="en-US" altLang="zh-CN" sz="1400" dirty="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t-SPL</a:t>
            </a:r>
            <a:r>
              <a:rPr lang="zh-CN" altLang="en-US" sz="1400" b="1" dirty="0">
                <a:solidFill>
                  <a:schemeClr val="bg1"/>
                </a:solidFill>
                <a:latin typeface="LM Sans 10" panose="00000500000000000000" pitchFamily="50" charset="0"/>
              </a:rPr>
              <a:t> </a:t>
            </a:r>
            <a:r>
              <a:rPr lang="en-US" altLang="zh-CN" sz="1400" b="1" dirty="0">
                <a:solidFill>
                  <a:schemeClr val="bg1"/>
                </a:solidFill>
                <a:latin typeface="LM Sans 10" panose="00000500000000000000" pitchFamily="50" charset="0"/>
              </a:rPr>
              <a:t>&amp;</a:t>
            </a:r>
            <a:r>
              <a:rPr lang="zh-CN" altLang="en-US" sz="1400" b="1" dirty="0">
                <a:solidFill>
                  <a:schemeClr val="bg1"/>
                </a:solidFill>
                <a:latin typeface="LM Sans 10" panose="00000500000000000000" pitchFamily="50" charset="0"/>
              </a:rPr>
              <a:t> </a:t>
            </a:r>
            <a:r>
              <a:rPr lang="en-US" altLang="zh-CN" sz="1400" b="1" dirty="0" err="1">
                <a:solidFill>
                  <a:schemeClr val="bg1"/>
                </a:solidFill>
                <a:latin typeface="LM Sans 10" panose="00000500000000000000" pitchFamily="50" charset="0"/>
              </a:rPr>
              <a:t>tc</a:t>
            </a:r>
            <a:r>
              <a:rPr lang="en-US" altLang="zh-CN" sz="1400" b="1" dirty="0">
                <a:solidFill>
                  <a:schemeClr val="bg1"/>
                </a:solidFill>
                <a:latin typeface="LM Sans 10" panose="00000500000000000000" pitchFamily="50" charset="0"/>
              </a:rPr>
              <a:t>-SPL    </a:t>
            </a:r>
            <a:r>
              <a:rPr lang="zh-CN" altLang="en-US" sz="1400" b="1" dirty="0">
                <a:solidFill>
                  <a:schemeClr val="bg1"/>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
        <p:nvSpPr>
          <p:cNvPr id="18" name="标题 3"/>
          <p:cNvSpPr txBox="1">
            <a:spLocks/>
          </p:cNvSpPr>
          <p:nvPr/>
        </p:nvSpPr>
        <p:spPr>
          <a:xfrm>
            <a:off x="0" y="288608"/>
            <a:ext cx="9144000" cy="720000"/>
          </a:xfrm>
          <a:prstGeom prst="rect">
            <a:avLst/>
          </a:prstGeom>
          <a:solidFill>
            <a:srgbClr val="23373B"/>
          </a:solidFill>
        </p:spPr>
        <p:txBody>
          <a:bodyPr vert="horz" lIns="270000" tIns="45720" rIns="91440" bIns="45720" rtlCol="0" anchor="ctr" anchorCtr="0">
            <a:normAutofit/>
          </a:bodyPr>
          <a:lstStyle>
            <a:lvl1pPr algn="l" defTabSz="914400" rtl="0" eaLnBrk="1" latinLnBrk="0" hangingPunct="1">
              <a:lnSpc>
                <a:spcPct val="100000"/>
              </a:lnSpc>
              <a:spcBef>
                <a:spcPct val="0"/>
              </a:spcBef>
              <a:buNone/>
              <a:defRPr sz="2800" kern="1200">
                <a:solidFill>
                  <a:schemeClr val="bg1"/>
                </a:solidFill>
                <a:latin typeface="LM Sans 10" panose="00000500000000000000" pitchFamily="50" charset="0"/>
                <a:ea typeface="黑体" panose="02010609060101010101" pitchFamily="49" charset="-122"/>
                <a:cs typeface="+mj-cs"/>
              </a:defRPr>
            </a:lvl1pPr>
          </a:lstStyle>
          <a:p>
            <a:r>
              <a:rPr lang="en-US" altLang="zh-CN" dirty="0"/>
              <a:t>t-SPL &amp; </a:t>
            </a:r>
            <a:r>
              <a:rPr lang="en-US" altLang="zh-CN" dirty="0" err="1"/>
              <a:t>tc</a:t>
            </a:r>
            <a:r>
              <a:rPr lang="en-US" altLang="zh-CN" dirty="0"/>
              <a:t>-SPL</a:t>
            </a:r>
            <a:endParaRPr lang="zh-CN" altLang="en-US" dirty="0"/>
          </a:p>
        </p:txBody>
      </p:sp>
      <p:grpSp>
        <p:nvGrpSpPr>
          <p:cNvPr id="6" name="组 5"/>
          <p:cNvGrpSpPr/>
          <p:nvPr/>
        </p:nvGrpSpPr>
        <p:grpSpPr>
          <a:xfrm>
            <a:off x="140271" y="1400055"/>
            <a:ext cx="8863457" cy="5871675"/>
            <a:chOff x="0" y="1394538"/>
            <a:chExt cx="8863457" cy="5871675"/>
          </a:xfrm>
        </p:grpSpPr>
        <p:grpSp>
          <p:nvGrpSpPr>
            <p:cNvPr id="10" name="组 9"/>
            <p:cNvGrpSpPr/>
            <p:nvPr/>
          </p:nvGrpSpPr>
          <p:grpSpPr>
            <a:xfrm>
              <a:off x="32396" y="1394538"/>
              <a:ext cx="3671248" cy="3561832"/>
              <a:chOff x="396364" y="2357120"/>
              <a:chExt cx="4130114" cy="4007022"/>
            </a:xfrm>
          </p:grpSpPr>
          <p:pic>
            <p:nvPicPr>
              <p:cNvPr id="7" name="图片 6"/>
              <p:cNvPicPr>
                <a:picLocks noChangeAspect="1"/>
              </p:cNvPicPr>
              <p:nvPr/>
            </p:nvPicPr>
            <p:blipFill>
              <a:blip r:embed="rId3"/>
              <a:stretch>
                <a:fillRect/>
              </a:stretch>
            </p:blipFill>
            <p:spPr>
              <a:xfrm>
                <a:off x="396364" y="2357120"/>
                <a:ext cx="3401083" cy="4007022"/>
              </a:xfrm>
              <a:prstGeom prst="rect">
                <a:avLst/>
              </a:prstGeom>
            </p:spPr>
          </p:pic>
          <p:sp>
            <p:nvSpPr>
              <p:cNvPr id="21" name="矩形 20"/>
              <p:cNvSpPr/>
              <p:nvPr/>
            </p:nvSpPr>
            <p:spPr>
              <a:xfrm>
                <a:off x="396364" y="2357120"/>
                <a:ext cx="484645" cy="391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4041833" y="4302554"/>
                <a:ext cx="484645" cy="391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 name="图片 2"/>
            <p:cNvPicPr>
              <a:picLocks noChangeAspect="1"/>
            </p:cNvPicPr>
            <p:nvPr/>
          </p:nvPicPr>
          <p:blipFill>
            <a:blip r:embed="rId4"/>
            <a:stretch>
              <a:fillRect/>
            </a:stretch>
          </p:blipFill>
          <p:spPr>
            <a:xfrm>
              <a:off x="0" y="5077646"/>
              <a:ext cx="3171825" cy="1800225"/>
            </a:xfrm>
            <a:prstGeom prst="rect">
              <a:avLst/>
            </a:prstGeom>
          </p:spPr>
        </p:pic>
        <p:cxnSp>
          <p:nvCxnSpPr>
            <p:cNvPr id="5" name="直接连接符 4"/>
            <p:cNvCxnSpPr/>
            <p:nvPr/>
          </p:nvCxnSpPr>
          <p:spPr>
            <a:xfrm>
              <a:off x="900752" y="2210937"/>
              <a:ext cx="2142699" cy="0"/>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5"/>
            <a:stretch>
              <a:fillRect/>
            </a:stretch>
          </p:blipFill>
          <p:spPr>
            <a:xfrm>
              <a:off x="3488244" y="1491813"/>
              <a:ext cx="2730512" cy="3561832"/>
            </a:xfrm>
            <a:prstGeom prst="rect">
              <a:avLst/>
            </a:prstGeom>
          </p:spPr>
        </p:pic>
        <p:pic>
          <p:nvPicPr>
            <p:cNvPr id="14" name="图片 13"/>
            <p:cNvPicPr>
              <a:picLocks noChangeAspect="1"/>
            </p:cNvPicPr>
            <p:nvPr/>
          </p:nvPicPr>
          <p:blipFill rotWithShape="1">
            <a:blip r:embed="rId6"/>
            <a:srcRect l="8235" r="25795"/>
            <a:stretch/>
          </p:blipFill>
          <p:spPr>
            <a:xfrm>
              <a:off x="6352269" y="1491813"/>
              <a:ext cx="2511188" cy="3561832"/>
            </a:xfrm>
            <a:prstGeom prst="rect">
              <a:avLst/>
            </a:prstGeom>
          </p:spPr>
        </p:pic>
        <p:sp>
          <p:nvSpPr>
            <p:cNvPr id="4" name="矩形 3"/>
            <p:cNvSpPr/>
            <p:nvPr/>
          </p:nvSpPr>
          <p:spPr>
            <a:xfrm>
              <a:off x="0" y="6732081"/>
              <a:ext cx="463196" cy="534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6863303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a:t>3</a:t>
            </a:r>
            <a:r>
              <a:rPr lang="en-US" altLang="zh-CN" dirty="0" smtClean="0"/>
              <a:t>.</a:t>
            </a:r>
            <a:r>
              <a:rPr lang="zh-CN" altLang="en-US" dirty="0" smtClean="0"/>
              <a:t> </a:t>
            </a:r>
            <a:r>
              <a:rPr lang="en-US" altLang="zh-CN" dirty="0"/>
              <a:t>Bias-induced SPL &amp; Oxidation SPL</a:t>
            </a:r>
            <a:endParaRPr lang="zh-CN" altLang="en-US" dirty="0"/>
          </a:p>
        </p:txBody>
      </p:sp>
      <p:cxnSp>
        <p:nvCxnSpPr>
          <p:cNvPr id="7" name="直接连接符 6"/>
          <p:cNvCxnSpPr/>
          <p:nvPr/>
        </p:nvCxnSpPr>
        <p:spPr>
          <a:xfrm>
            <a:off x="648000" y="2985773"/>
            <a:ext cx="7811585" cy="0"/>
          </a:xfrm>
          <a:prstGeom prst="line">
            <a:avLst/>
          </a:prstGeom>
          <a:ln w="1905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48000" y="2985773"/>
            <a:ext cx="1296000" cy="0"/>
          </a:xfrm>
          <a:prstGeom prst="line">
            <a:avLst/>
          </a:prstGeom>
          <a:ln w="19050" cap="rnd">
            <a:solidFill>
              <a:schemeClr val="accent2">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630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Bias-induced SPL</a:t>
            </a:r>
            <a:r>
              <a:rPr lang="zh-CN" altLang="en-US" dirty="0"/>
              <a:t>的原理</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12904" y="1429338"/>
                <a:ext cx="4577761" cy="5245474"/>
              </a:xfrm>
            </p:spPr>
            <p:txBody>
              <a:bodyPr>
                <a:normAutofit fontScale="77500" lnSpcReduction="20000"/>
              </a:bodyPr>
              <a:lstStyle/>
              <a:p>
                <a:r>
                  <a:rPr lang="zh-CN" altLang="en-US" dirty="0">
                    <a:latin typeface="Microsoft YaHei" charset="-122"/>
                    <a:ea typeface="Microsoft YaHei" charset="-122"/>
                    <a:cs typeface="Microsoft YaHei" charset="-122"/>
                  </a:rPr>
                  <a:t>在针尖和样品之间施加偏压，针尖和样品表面之间产生高度局域化的电场。针尖样品间距通常小于</a:t>
                </a:r>
                <a:r>
                  <a:rPr lang="en-US" altLang="zh-CN" dirty="0">
                    <a:latin typeface="Microsoft YaHei" charset="-122"/>
                    <a:ea typeface="Microsoft YaHei" charset="-122"/>
                    <a:cs typeface="Microsoft YaHei" charset="-122"/>
                  </a:rPr>
                  <a:t>1nm</a:t>
                </a:r>
                <a:r>
                  <a:rPr lang="zh-CN" altLang="en-US" dirty="0">
                    <a:latin typeface="Microsoft YaHei" charset="-122"/>
                    <a:ea typeface="Microsoft YaHei" charset="-122"/>
                    <a:cs typeface="Microsoft YaHei" charset="-122"/>
                  </a:rPr>
                  <a:t>，因此</a:t>
                </a:r>
                <a:r>
                  <a:rPr lang="en-US" altLang="zh-CN" dirty="0">
                    <a:latin typeface="Microsoft YaHei" charset="-122"/>
                    <a:ea typeface="Microsoft YaHei" charset="-122"/>
                    <a:cs typeface="Microsoft YaHei" charset="-122"/>
                  </a:rPr>
                  <a:t>10V</a:t>
                </a:r>
                <a:r>
                  <a:rPr lang="zh-CN" altLang="en-US" dirty="0">
                    <a:latin typeface="Microsoft YaHei" charset="-122"/>
                    <a:ea typeface="Microsoft YaHei" charset="-122"/>
                    <a:cs typeface="Microsoft YaHei" charset="-122"/>
                  </a:rPr>
                  <a:t>电压就可以产生超过</a:t>
                </a:r>
                <a14:m>
                  <m:oMath xmlns:m="http://schemas.openxmlformats.org/officeDocument/2006/math">
                    <m:sSup>
                      <m:sSupPr>
                        <m:ctrlPr>
                          <a:rPr lang="en-US" altLang="zh-CN" i="1" smtClean="0">
                            <a:latin typeface="Cambria Math" charset="0"/>
                            <a:ea typeface="Microsoft YaHei" charset="-122"/>
                            <a:cs typeface="Microsoft YaHei" charset="-122"/>
                          </a:rPr>
                        </m:ctrlPr>
                      </m:sSupPr>
                      <m:e>
                        <m:r>
                          <a:rPr lang="en-US" altLang="zh-CN" b="0" i="1" smtClean="0">
                            <a:latin typeface="Cambria Math" charset="0"/>
                            <a:ea typeface="Microsoft YaHei" charset="-122"/>
                            <a:cs typeface="Microsoft YaHei" charset="-122"/>
                          </a:rPr>
                          <m:t>10</m:t>
                        </m:r>
                      </m:e>
                      <m:sup>
                        <m:r>
                          <a:rPr lang="en-US" altLang="zh-CN" b="0" i="1" smtClean="0">
                            <a:latin typeface="Cambria Math" charset="0"/>
                            <a:ea typeface="Microsoft YaHei" charset="-122"/>
                            <a:cs typeface="Microsoft YaHei" charset="-122"/>
                          </a:rPr>
                          <m:t>10</m:t>
                        </m:r>
                      </m:sup>
                    </m:sSup>
                    <m:r>
                      <a:rPr lang="en-US" altLang="zh-CN" b="0" i="1" smtClean="0">
                        <a:latin typeface="Cambria Math" charset="0"/>
                        <a:ea typeface="Microsoft YaHei" charset="-122"/>
                        <a:cs typeface="Microsoft YaHei" charset="-122"/>
                      </a:rPr>
                      <m:t>𝑉</m:t>
                    </m:r>
                    <m:sSup>
                      <m:sSupPr>
                        <m:ctrlPr>
                          <a:rPr lang="en-US" altLang="zh-CN" b="0" i="1" smtClean="0">
                            <a:latin typeface="Cambria Math" charset="0"/>
                            <a:ea typeface="Microsoft YaHei" charset="-122"/>
                            <a:cs typeface="Microsoft YaHei" charset="-122"/>
                          </a:rPr>
                        </m:ctrlPr>
                      </m:sSupPr>
                      <m:e>
                        <m:r>
                          <m:rPr>
                            <m:sty m:val="p"/>
                          </m:rPr>
                          <a:rPr lang="en-US" altLang="zh-CN" i="1">
                            <a:latin typeface="Cambria Math" charset="0"/>
                            <a:ea typeface="Microsoft YaHei" charset="-122"/>
                            <a:cs typeface="Microsoft YaHei" charset="-122"/>
                          </a:rPr>
                          <m:t>m</m:t>
                        </m:r>
                      </m:e>
                      <m:sup>
                        <m:r>
                          <a:rPr lang="en-US" altLang="zh-CN" b="0" i="1" smtClean="0">
                            <a:latin typeface="Cambria Math" charset="0"/>
                            <a:ea typeface="Microsoft YaHei" charset="-122"/>
                            <a:cs typeface="Microsoft YaHei" charset="-122"/>
                          </a:rPr>
                          <m:t>−1</m:t>
                        </m:r>
                      </m:sup>
                    </m:sSup>
                  </m:oMath>
                </a14:m>
                <a:r>
                  <a:rPr lang="zh-CN" altLang="en-US" dirty="0">
                    <a:latin typeface="Microsoft YaHei" charset="-122"/>
                    <a:ea typeface="Microsoft YaHei" charset="-122"/>
                    <a:cs typeface="Microsoft YaHei" charset="-122"/>
                  </a:rPr>
                  <a:t>的电场。</a:t>
                </a:r>
                <a:endParaRPr lang="en-US" altLang="zh-CN" dirty="0">
                  <a:latin typeface="Microsoft YaHei" charset="-122"/>
                  <a:ea typeface="Microsoft YaHei" charset="-122"/>
                  <a:cs typeface="Microsoft YaHei" charset="-122"/>
                </a:endParaRPr>
              </a:p>
              <a:p>
                <a:r>
                  <a:rPr lang="zh-CN" altLang="en-US" dirty="0">
                    <a:latin typeface="Microsoft YaHei" charset="-122"/>
                    <a:ea typeface="Microsoft YaHei" charset="-122"/>
                    <a:cs typeface="Microsoft YaHei" charset="-122"/>
                  </a:rPr>
                  <a:t>电场诱导样品表面发生物理或化学变化</a:t>
                </a:r>
                <a:endParaRPr lang="en-US" altLang="zh-CN" dirty="0">
                  <a:latin typeface="Microsoft YaHei" charset="-122"/>
                  <a:ea typeface="Microsoft YaHei" charset="-122"/>
                  <a:cs typeface="Microsoft YaHei" charset="-122"/>
                </a:endParaRPr>
              </a:p>
              <a:p>
                <a:r>
                  <a:rPr lang="zh-CN" altLang="en-US" dirty="0">
                    <a:latin typeface="Microsoft YaHei" charset="-122"/>
                    <a:ea typeface="Microsoft YaHei" charset="-122"/>
                    <a:cs typeface="Microsoft YaHei" charset="-122"/>
                  </a:rPr>
                  <a:t>机理复杂：包含电场诱导针尖原子或基体原子的场蒸发，电子迁移引起样品表面变化，针尖诱导的化学反应，气体液体分子的分解等。具体问题需要具体分析。</a:t>
                </a:r>
                <a:endParaRPr lang="en-US" altLang="zh-CN" dirty="0">
                  <a:latin typeface="Microsoft YaHei" charset="-122"/>
                  <a:ea typeface="Microsoft YaHei" charset="-122"/>
                  <a:cs typeface="Microsoft YaHei" charset="-122"/>
                </a:endParaRPr>
              </a:p>
              <a:p>
                <a:r>
                  <a:rPr lang="en-US" altLang="zh-CN" dirty="0">
                    <a:latin typeface="Microsoft YaHei" charset="-122"/>
                    <a:ea typeface="Microsoft YaHei" charset="-122"/>
                    <a:cs typeface="Microsoft YaHei" charset="-122"/>
                  </a:rPr>
                  <a:t>Bias-induced SPL</a:t>
                </a:r>
                <a:r>
                  <a:rPr lang="zh-CN" altLang="en-US" dirty="0">
                    <a:latin typeface="Microsoft YaHei" charset="-122"/>
                    <a:ea typeface="Microsoft YaHei" charset="-122"/>
                    <a:cs typeface="Microsoft YaHei" charset="-122"/>
                  </a:rPr>
                  <a:t>可能涉及其他过程如场致沉积，脱附过程，铁电薄膜中电荷的沉积和局部极化翻转等。</a:t>
                </a:r>
                <a:endParaRPr lang="en-US" altLang="zh-CN" dirty="0">
                  <a:latin typeface="Microsoft YaHei" charset="-122"/>
                  <a:ea typeface="Microsoft YaHei" charset="-122"/>
                  <a:cs typeface="Microsoft YaHei" charset="-122"/>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12904" y="1429338"/>
                <a:ext cx="4577761" cy="5245474"/>
              </a:xfrm>
              <a:blipFill rotWithShape="0">
                <a:blip r:embed="rId3"/>
                <a:stretch>
                  <a:fillRect l="-1065" t="-813" r="-1198"/>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659805D5-0B0B-4868-915D-EC573C2AF562}" type="slidenum">
              <a:rPr lang="zh-CN" altLang="en-US" smtClean="0"/>
              <a:t>16</a:t>
            </a:fld>
            <a:endParaRPr lang="zh-CN" altLang="en-US"/>
          </a:p>
        </p:txBody>
      </p:sp>
      <p:pic>
        <p:nvPicPr>
          <p:cNvPr id="5" name="图片 4">
            <a:extLst>
              <a:ext uri="{FF2B5EF4-FFF2-40B4-BE49-F238E27FC236}">
                <a16:creationId xmlns="" xmlns:a16="http://schemas.microsoft.com/office/drawing/2014/main" id="{5163FB8F-0CA4-4314-AEF7-DF970DBCA459}"/>
              </a:ext>
            </a:extLst>
          </p:cNvPr>
          <p:cNvPicPr>
            <a:picLocks noChangeAspect="1"/>
          </p:cNvPicPr>
          <p:nvPr/>
        </p:nvPicPr>
        <p:blipFill>
          <a:blip r:embed="rId4"/>
          <a:stretch>
            <a:fillRect/>
          </a:stretch>
        </p:blipFill>
        <p:spPr>
          <a:xfrm>
            <a:off x="4967878" y="1429338"/>
            <a:ext cx="4176122" cy="3999323"/>
          </a:xfrm>
          <a:prstGeom prst="rect">
            <a:avLst/>
          </a:prstGeom>
        </p:spPr>
      </p:pic>
      <p:sp>
        <p:nvSpPr>
          <p:cNvPr id="7" name="文本框 6">
            <a:extLst>
              <a:ext uri="{FF2B5EF4-FFF2-40B4-BE49-F238E27FC236}">
                <a16:creationId xmlns="" xmlns:a16="http://schemas.microsoft.com/office/drawing/2014/main" id="{65BC8572-3E67-4C9E-84AC-80659586F0BD}"/>
              </a:ext>
            </a:extLst>
          </p:cNvPr>
          <p:cNvSpPr txBox="1"/>
          <p:nvPr/>
        </p:nvSpPr>
        <p:spPr>
          <a:xfrm>
            <a:off x="5485089" y="5617687"/>
            <a:ext cx="3141700" cy="584775"/>
          </a:xfrm>
          <a:prstGeom prst="rect">
            <a:avLst/>
          </a:prstGeom>
          <a:noFill/>
        </p:spPr>
        <p:txBody>
          <a:bodyPr wrap="square" rtlCol="0">
            <a:spAutoFit/>
          </a:bodyPr>
          <a:lstStyle/>
          <a:p>
            <a:pPr algn="ctr"/>
            <a:r>
              <a:rPr lang="en-US" altLang="zh-CN" sz="1600" dirty="0" smtClean="0">
                <a:latin typeface="Microsoft YaHei" charset="-122"/>
                <a:ea typeface="Microsoft YaHei" charset="-122"/>
                <a:cs typeface="Microsoft YaHei" charset="-122"/>
              </a:rPr>
              <a:t>Ge</a:t>
            </a:r>
            <a:r>
              <a:rPr lang="zh-CN" altLang="en-US" sz="1600" dirty="0">
                <a:latin typeface="Microsoft YaHei" charset="-122"/>
                <a:ea typeface="Microsoft YaHei" charset="-122"/>
                <a:cs typeface="Microsoft YaHei" charset="-122"/>
              </a:rPr>
              <a:t>纳米结构直接书写的示意图和涉及的反应</a:t>
            </a:r>
          </a:p>
        </p:txBody>
      </p:sp>
      <p:sp>
        <p:nvSpPr>
          <p:cNvPr id="8" name="文本框 7">
            <a:extLst>
              <a:ext uri="{FF2B5EF4-FFF2-40B4-BE49-F238E27FC236}">
                <a16:creationId xmlns="" xmlns:a16="http://schemas.microsoft.com/office/drawing/2014/main" id="{5FE9116B-E205-41BD-BA4E-EE205198693F}"/>
              </a:ext>
            </a:extLst>
          </p:cNvPr>
          <p:cNvSpPr txBox="1"/>
          <p:nvPr/>
        </p:nvSpPr>
        <p:spPr>
          <a:xfrm>
            <a:off x="0" y="6534765"/>
            <a:ext cx="2984006" cy="307777"/>
          </a:xfrm>
          <a:prstGeom prst="rect">
            <a:avLst/>
          </a:prstGeom>
          <a:noFill/>
        </p:spPr>
        <p:txBody>
          <a:bodyPr wrap="square" rtlCol="0">
            <a:spAutoFit/>
          </a:bodyPr>
          <a:lstStyle/>
          <a:p>
            <a:r>
              <a:rPr lang="en-US" altLang="zh-CN" sz="1400" i="1" smtClean="0">
                <a:solidFill>
                  <a:schemeClr val="bg1">
                    <a:lumMod val="65000"/>
                  </a:schemeClr>
                </a:solidFill>
                <a:latin typeface="Fira Sans" panose="020B0503050000020004"/>
              </a:rPr>
              <a:t>Adv</a:t>
            </a:r>
            <a:r>
              <a:rPr lang="en-US" altLang="zh-CN" sz="1400" i="1" dirty="0">
                <a:solidFill>
                  <a:schemeClr val="bg1">
                    <a:lumMod val="65000"/>
                  </a:schemeClr>
                </a:solidFill>
                <a:latin typeface="Fira Sans" panose="020B0503050000020004"/>
              </a:rPr>
              <a:t>. Mater. </a:t>
            </a:r>
            <a:r>
              <a:rPr lang="en-US" altLang="zh-CN" sz="1400" b="1" dirty="0">
                <a:solidFill>
                  <a:schemeClr val="bg1">
                    <a:lumMod val="65000"/>
                  </a:schemeClr>
                </a:solidFill>
                <a:latin typeface="Fira Sans" panose="020B0503050000020004"/>
              </a:rPr>
              <a:t>2010</a:t>
            </a:r>
            <a:r>
              <a:rPr lang="en-US" altLang="zh-CN" sz="1400" dirty="0">
                <a:solidFill>
                  <a:schemeClr val="bg1">
                    <a:lumMod val="65000"/>
                  </a:schemeClr>
                </a:solidFill>
                <a:latin typeface="Fira Sans" panose="020B0503050000020004"/>
              </a:rPr>
              <a:t>, </a:t>
            </a:r>
            <a:r>
              <a:rPr lang="en-US" altLang="zh-CN" sz="1400" i="1" dirty="0">
                <a:solidFill>
                  <a:schemeClr val="bg1">
                    <a:lumMod val="65000"/>
                  </a:schemeClr>
                </a:solidFill>
                <a:latin typeface="Fira Sans" panose="020B0503050000020004"/>
              </a:rPr>
              <a:t>22</a:t>
            </a:r>
            <a:r>
              <a:rPr lang="en-US" altLang="zh-CN" sz="1400" dirty="0">
                <a:solidFill>
                  <a:schemeClr val="bg1">
                    <a:lumMod val="65000"/>
                  </a:schemeClr>
                </a:solidFill>
                <a:latin typeface="Fira Sans" panose="020B0503050000020004"/>
              </a:rPr>
              <a:t>, 4639–4642</a:t>
            </a:r>
            <a:endParaRPr lang="zh-CN" altLang="en-US" sz="1400" dirty="0">
              <a:solidFill>
                <a:schemeClr val="bg1">
                  <a:lumMod val="65000"/>
                </a:schemeClr>
              </a:solidFill>
              <a:latin typeface="Fira Sans" panose="020B0503050000020004"/>
              <a:ea typeface="微软雅黑" panose="020B0503020204020204" pitchFamily="34" charset="-122"/>
            </a:endParaRPr>
          </a:p>
        </p:txBody>
      </p:sp>
      <p:sp>
        <p:nvSpPr>
          <p:cNvPr id="9" name="矩形 8">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Bias-induced SPL &amp; Oxidation SPL </a:t>
            </a:r>
            <a:r>
              <a:rPr lang="zh-CN" altLang="en-US" sz="1400" b="1" dirty="0">
                <a:solidFill>
                  <a:schemeClr val="bg1"/>
                </a:solidFill>
                <a:latin typeface="LM Sans 10" panose="00000500000000000000" pitchFamily="50" charset="0"/>
              </a:rPr>
              <a:t>   </a:t>
            </a:r>
            <a:r>
              <a:rPr lang="zh-CN" altLang="en-US" sz="1400" b="1" dirty="0" smtClean="0">
                <a:solidFill>
                  <a:schemeClr val="bg1"/>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Tree>
    <p:extLst>
      <p:ext uri="{BB962C8B-B14F-4D97-AF65-F5344CB8AC3E}">
        <p14:creationId xmlns:p14="http://schemas.microsoft.com/office/powerpoint/2010/main" val="12787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Bias-induced SPL</a:t>
            </a:r>
            <a:r>
              <a:rPr lang="zh-CN" altLang="en-US" dirty="0"/>
              <a:t>的应用</a:t>
            </a:r>
            <a:r>
              <a:rPr lang="en-US" altLang="zh-CN" dirty="0"/>
              <a:t>:</a:t>
            </a:r>
            <a:r>
              <a:rPr lang="en-US" altLang="zh-CN" dirty="0">
                <a:latin typeface="Fira Sans" panose="020B0503050000020004"/>
              </a:rPr>
              <a:t>Ge</a:t>
            </a:r>
            <a:r>
              <a:rPr lang="zh-CN" altLang="en-US" dirty="0">
                <a:latin typeface="Fira Sans" panose="020B0503050000020004"/>
              </a:rPr>
              <a:t>纳米结构的直接书写</a:t>
            </a:r>
          </a:p>
        </p:txBody>
      </p:sp>
      <p:sp>
        <p:nvSpPr>
          <p:cNvPr id="4" name="灯片编号占位符 3"/>
          <p:cNvSpPr>
            <a:spLocks noGrp="1"/>
          </p:cNvSpPr>
          <p:nvPr>
            <p:ph type="sldNum" sz="quarter" idx="12"/>
          </p:nvPr>
        </p:nvSpPr>
        <p:spPr/>
        <p:txBody>
          <a:bodyPr/>
          <a:lstStyle/>
          <a:p>
            <a:fld id="{659805D5-0B0B-4868-915D-EC573C2AF562}" type="slidenum">
              <a:rPr lang="zh-CN" altLang="en-US" smtClean="0"/>
              <a:t>17</a:t>
            </a:fld>
            <a:endParaRPr lang="zh-CN" altLang="en-US"/>
          </a:p>
        </p:txBody>
      </p:sp>
      <p:pic>
        <p:nvPicPr>
          <p:cNvPr id="6" name="图片 5"/>
          <p:cNvPicPr>
            <a:picLocks noChangeAspect="1"/>
          </p:cNvPicPr>
          <p:nvPr/>
        </p:nvPicPr>
        <p:blipFill>
          <a:blip r:embed="rId3"/>
          <a:stretch>
            <a:fillRect/>
          </a:stretch>
        </p:blipFill>
        <p:spPr>
          <a:xfrm>
            <a:off x="0" y="1493501"/>
            <a:ext cx="5025840" cy="3861961"/>
          </a:xfrm>
          <a:prstGeom prst="rect">
            <a:avLst/>
          </a:prstGeom>
        </p:spPr>
      </p:pic>
      <p:sp>
        <p:nvSpPr>
          <p:cNvPr id="8" name="文本框 7">
            <a:extLst>
              <a:ext uri="{FF2B5EF4-FFF2-40B4-BE49-F238E27FC236}">
                <a16:creationId xmlns="" xmlns:a16="http://schemas.microsoft.com/office/drawing/2014/main" id="{7C83D85D-F8FE-4D09-8934-22C9459ECF3B}"/>
              </a:ext>
            </a:extLst>
          </p:cNvPr>
          <p:cNvSpPr txBox="1"/>
          <p:nvPr/>
        </p:nvSpPr>
        <p:spPr>
          <a:xfrm>
            <a:off x="691377" y="5467577"/>
            <a:ext cx="3643086" cy="338554"/>
          </a:xfrm>
          <a:prstGeom prst="rect">
            <a:avLst/>
          </a:prstGeom>
          <a:noFill/>
        </p:spPr>
        <p:txBody>
          <a:bodyPr wrap="square" rtlCol="0">
            <a:spAutoFit/>
          </a:bodyPr>
          <a:lstStyle/>
          <a:p>
            <a:pPr algn="ctr"/>
            <a:r>
              <a:rPr lang="en-US" altLang="zh-CN" sz="1600" dirty="0" smtClean="0">
                <a:latin typeface="Microsoft YaHei" charset="-122"/>
                <a:ea typeface="Microsoft YaHei" charset="-122"/>
                <a:cs typeface="Microsoft YaHei" charset="-122"/>
              </a:rPr>
              <a:t>Ge</a:t>
            </a:r>
            <a:r>
              <a:rPr lang="zh-CN" altLang="en-US" sz="1600" dirty="0">
                <a:latin typeface="Microsoft YaHei" charset="-122"/>
                <a:ea typeface="Microsoft YaHei" charset="-122"/>
                <a:cs typeface="Microsoft YaHei" charset="-122"/>
              </a:rPr>
              <a:t>纳米结构的</a:t>
            </a:r>
            <a:r>
              <a:rPr lang="en-US" altLang="zh-CN" sz="1600" dirty="0">
                <a:latin typeface="Microsoft YaHei" charset="-122"/>
                <a:ea typeface="Microsoft YaHei" charset="-122"/>
                <a:cs typeface="Microsoft YaHei" charset="-122"/>
              </a:rPr>
              <a:t>AFM</a:t>
            </a:r>
            <a:r>
              <a:rPr lang="zh-CN" altLang="en-US" sz="1600" dirty="0">
                <a:latin typeface="Microsoft YaHei" charset="-122"/>
                <a:ea typeface="Microsoft YaHei" charset="-122"/>
                <a:cs typeface="Microsoft YaHei" charset="-122"/>
              </a:rPr>
              <a:t>图像</a:t>
            </a:r>
          </a:p>
        </p:txBody>
      </p:sp>
      <p:sp>
        <p:nvSpPr>
          <p:cNvPr id="9" name="文本框 8">
            <a:extLst>
              <a:ext uri="{FF2B5EF4-FFF2-40B4-BE49-F238E27FC236}">
                <a16:creationId xmlns="" xmlns:a16="http://schemas.microsoft.com/office/drawing/2014/main" id="{AA2B14C9-BB0E-44C0-A846-C0E6B426F18A}"/>
              </a:ext>
            </a:extLst>
          </p:cNvPr>
          <p:cNvSpPr txBox="1"/>
          <p:nvPr/>
        </p:nvSpPr>
        <p:spPr>
          <a:xfrm>
            <a:off x="0" y="6526131"/>
            <a:ext cx="8265459" cy="307777"/>
          </a:xfrm>
          <a:prstGeom prst="rect">
            <a:avLst/>
          </a:prstGeom>
          <a:noFill/>
        </p:spPr>
        <p:txBody>
          <a:bodyPr wrap="square" rtlCol="0">
            <a:spAutoFit/>
          </a:bodyPr>
          <a:lstStyle/>
          <a:p>
            <a:r>
              <a:rPr lang="en-US" altLang="zh-CN" sz="1400" i="1" dirty="0" smtClean="0">
                <a:solidFill>
                  <a:schemeClr val="bg1">
                    <a:lumMod val="65000"/>
                  </a:schemeClr>
                </a:solidFill>
                <a:latin typeface="Fira Sans" panose="020B0503050000020004"/>
              </a:rPr>
              <a:t>Adv</a:t>
            </a:r>
            <a:r>
              <a:rPr lang="en-US" altLang="zh-CN" sz="1400" i="1" dirty="0">
                <a:solidFill>
                  <a:schemeClr val="bg1">
                    <a:lumMod val="65000"/>
                  </a:schemeClr>
                </a:solidFill>
                <a:latin typeface="Fira Sans" panose="020B0503050000020004"/>
              </a:rPr>
              <a:t>. Mater. </a:t>
            </a:r>
            <a:r>
              <a:rPr lang="en-US" altLang="zh-CN" sz="1400" b="1" dirty="0">
                <a:solidFill>
                  <a:schemeClr val="bg1">
                    <a:lumMod val="65000"/>
                  </a:schemeClr>
                </a:solidFill>
                <a:latin typeface="Fira Sans" panose="020B0503050000020004"/>
              </a:rPr>
              <a:t>2010</a:t>
            </a:r>
            <a:r>
              <a:rPr lang="en-US" altLang="zh-CN" sz="1400" dirty="0">
                <a:solidFill>
                  <a:schemeClr val="bg1">
                    <a:lumMod val="65000"/>
                  </a:schemeClr>
                </a:solidFill>
                <a:latin typeface="Fira Sans" panose="020B0503050000020004"/>
              </a:rPr>
              <a:t>, </a:t>
            </a:r>
            <a:r>
              <a:rPr lang="en-US" altLang="zh-CN" sz="1400" i="1" dirty="0">
                <a:solidFill>
                  <a:schemeClr val="bg1">
                    <a:lumMod val="65000"/>
                  </a:schemeClr>
                </a:solidFill>
                <a:latin typeface="Fira Sans" panose="020B0503050000020004"/>
              </a:rPr>
              <a:t>22</a:t>
            </a:r>
            <a:r>
              <a:rPr lang="en-US" altLang="zh-CN" sz="1400" dirty="0">
                <a:solidFill>
                  <a:schemeClr val="bg1">
                    <a:lumMod val="65000"/>
                  </a:schemeClr>
                </a:solidFill>
                <a:latin typeface="Fira Sans" panose="020B0503050000020004"/>
              </a:rPr>
              <a:t>, 4639–4642</a:t>
            </a:r>
            <a:endParaRPr lang="zh-CN" altLang="en-US" sz="1400" dirty="0">
              <a:solidFill>
                <a:schemeClr val="bg1">
                  <a:lumMod val="65000"/>
                </a:schemeClr>
              </a:solidFill>
              <a:latin typeface="Fira Sans" panose="020B0503050000020004"/>
              <a:ea typeface="微软雅黑" panose="020B0503020204020204" pitchFamily="34" charset="-122"/>
            </a:endParaRPr>
          </a:p>
        </p:txBody>
      </p:sp>
      <p:sp>
        <p:nvSpPr>
          <p:cNvPr id="11" name="文本框 10">
            <a:extLst>
              <a:ext uri="{FF2B5EF4-FFF2-40B4-BE49-F238E27FC236}">
                <a16:creationId xmlns="" xmlns:a16="http://schemas.microsoft.com/office/drawing/2014/main" id="{656EC9E7-B6DB-4E46-8DB3-47EA4094FE3C}"/>
              </a:ext>
            </a:extLst>
          </p:cNvPr>
          <p:cNvSpPr txBox="1"/>
          <p:nvPr/>
        </p:nvSpPr>
        <p:spPr>
          <a:xfrm>
            <a:off x="5212635" y="1459277"/>
            <a:ext cx="3486981"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latin typeface="Microsoft YaHei" charset="-122"/>
                <a:ea typeface="Microsoft YaHei" charset="-122"/>
                <a:cs typeface="Microsoft YaHei" charset="-122"/>
              </a:rPr>
              <a:t>以</a:t>
            </a:r>
            <a:r>
              <a:rPr lang="en-US" altLang="zh-CN" dirty="0">
                <a:latin typeface="Microsoft YaHei" charset="-122"/>
                <a:ea typeface="Microsoft YaHei" charset="-122"/>
                <a:cs typeface="Microsoft YaHei" charset="-122"/>
              </a:rPr>
              <a:t>1μm/s</a:t>
            </a:r>
            <a:r>
              <a:rPr lang="zh-CN" altLang="en-US" dirty="0">
                <a:latin typeface="Microsoft YaHei" charset="-122"/>
                <a:ea typeface="Microsoft YaHei" charset="-122"/>
                <a:cs typeface="Microsoft YaHei" charset="-122"/>
              </a:rPr>
              <a:t>的速度可以生长</a:t>
            </a:r>
            <a:r>
              <a:rPr lang="en-US" altLang="zh-CN" dirty="0">
                <a:latin typeface="Microsoft YaHei" charset="-122"/>
                <a:ea typeface="Microsoft YaHei" charset="-122"/>
                <a:cs typeface="Microsoft YaHei" charset="-122"/>
              </a:rPr>
              <a:t>3nm</a:t>
            </a:r>
            <a:r>
              <a:rPr lang="zh-CN" altLang="en-US" dirty="0">
                <a:latin typeface="Microsoft YaHei" charset="-122"/>
                <a:ea typeface="Microsoft YaHei" charset="-122"/>
                <a:cs typeface="Microsoft YaHei" charset="-122"/>
              </a:rPr>
              <a:t>高</a:t>
            </a:r>
            <a:r>
              <a:rPr lang="en-US" altLang="zh-CN" dirty="0">
                <a:latin typeface="Microsoft YaHei" charset="-122"/>
                <a:ea typeface="Microsoft YaHei" charset="-122"/>
                <a:cs typeface="Microsoft YaHei" charset="-122"/>
              </a:rPr>
              <a:t>80nm</a:t>
            </a:r>
            <a:r>
              <a:rPr lang="zh-CN" altLang="en-US" dirty="0">
                <a:latin typeface="Microsoft YaHei" charset="-122"/>
                <a:ea typeface="Microsoft YaHei" charset="-122"/>
                <a:cs typeface="Microsoft YaHei" charset="-122"/>
              </a:rPr>
              <a:t>宽的</a:t>
            </a:r>
            <a:r>
              <a:rPr lang="en-US" altLang="zh-CN" dirty="0">
                <a:latin typeface="Microsoft YaHei" charset="-122"/>
                <a:ea typeface="Microsoft YaHei" charset="-122"/>
                <a:cs typeface="Microsoft YaHei" charset="-122"/>
              </a:rPr>
              <a:t>Ge</a:t>
            </a:r>
            <a:r>
              <a:rPr lang="zh-CN" altLang="en-US" dirty="0">
                <a:latin typeface="Microsoft YaHei" charset="-122"/>
                <a:ea typeface="Microsoft YaHei" charset="-122"/>
                <a:cs typeface="Microsoft YaHei" charset="-122"/>
              </a:rPr>
              <a:t>结构</a:t>
            </a:r>
            <a:endParaRPr lang="en-US" altLang="zh-CN" dirty="0">
              <a:latin typeface="Microsoft YaHei" charset="-122"/>
              <a:ea typeface="Microsoft YaHei" charset="-122"/>
              <a:cs typeface="Microsoft YaHei" charset="-122"/>
            </a:endParaRPr>
          </a:p>
          <a:p>
            <a:pPr marL="285750" indent="-285750">
              <a:lnSpc>
                <a:spcPct val="150000"/>
              </a:lnSpc>
              <a:buFont typeface="Arial" panose="020B0604020202020204" pitchFamily="34" charset="0"/>
              <a:buChar char="•"/>
            </a:pPr>
            <a:r>
              <a:rPr lang="zh-CN" altLang="en-US" dirty="0">
                <a:latin typeface="Microsoft YaHei" charset="-122"/>
                <a:ea typeface="Microsoft YaHei" charset="-122"/>
                <a:cs typeface="Microsoft YaHei" charset="-122"/>
              </a:rPr>
              <a:t>以</a:t>
            </a:r>
            <a:r>
              <a:rPr lang="en-US" altLang="zh-CN" dirty="0">
                <a:latin typeface="Microsoft YaHei" charset="-122"/>
                <a:ea typeface="Microsoft YaHei" charset="-122"/>
                <a:cs typeface="Microsoft YaHei" charset="-122"/>
              </a:rPr>
              <a:t>100μm/s</a:t>
            </a:r>
            <a:r>
              <a:rPr lang="zh-CN" altLang="en-US" dirty="0">
                <a:latin typeface="Microsoft YaHei" charset="-122"/>
                <a:ea typeface="Microsoft YaHei" charset="-122"/>
                <a:cs typeface="Microsoft YaHei" charset="-122"/>
              </a:rPr>
              <a:t>的速度可以生长</a:t>
            </a:r>
            <a:r>
              <a:rPr lang="en-US" altLang="zh-CN" dirty="0">
                <a:latin typeface="Microsoft YaHei" charset="-122"/>
                <a:ea typeface="Microsoft YaHei" charset="-122"/>
                <a:cs typeface="Microsoft YaHei" charset="-122"/>
              </a:rPr>
              <a:t>0.7nm</a:t>
            </a:r>
            <a:r>
              <a:rPr lang="zh-CN" altLang="en-US" dirty="0">
                <a:latin typeface="Microsoft YaHei" charset="-122"/>
                <a:ea typeface="Microsoft YaHei" charset="-122"/>
                <a:cs typeface="Microsoft YaHei" charset="-122"/>
              </a:rPr>
              <a:t>高，</a:t>
            </a:r>
            <a:r>
              <a:rPr lang="en-US" altLang="zh-CN" dirty="0">
                <a:latin typeface="Microsoft YaHei" charset="-122"/>
                <a:ea typeface="Microsoft YaHei" charset="-122"/>
                <a:cs typeface="Microsoft YaHei" charset="-122"/>
              </a:rPr>
              <a:t>25nm</a:t>
            </a:r>
            <a:r>
              <a:rPr lang="zh-CN" altLang="en-US" dirty="0">
                <a:latin typeface="Microsoft YaHei" charset="-122"/>
                <a:ea typeface="Microsoft YaHei" charset="-122"/>
                <a:cs typeface="Microsoft YaHei" charset="-122"/>
              </a:rPr>
              <a:t>宽的</a:t>
            </a:r>
            <a:r>
              <a:rPr lang="en-US" altLang="zh-CN" dirty="0">
                <a:latin typeface="Microsoft YaHei" charset="-122"/>
                <a:ea typeface="Microsoft YaHei" charset="-122"/>
                <a:cs typeface="Microsoft YaHei" charset="-122"/>
              </a:rPr>
              <a:t>Ge</a:t>
            </a:r>
            <a:r>
              <a:rPr lang="zh-CN" altLang="en-US" dirty="0">
                <a:latin typeface="Microsoft YaHei" charset="-122"/>
                <a:ea typeface="Microsoft YaHei" charset="-122"/>
                <a:cs typeface="Microsoft YaHei" charset="-122"/>
              </a:rPr>
              <a:t>结构</a:t>
            </a:r>
            <a:endParaRPr lang="en-US" altLang="zh-CN" dirty="0">
              <a:latin typeface="Microsoft YaHei" charset="-122"/>
              <a:ea typeface="Microsoft YaHei" charset="-122"/>
              <a:cs typeface="Microsoft YaHei" charset="-122"/>
            </a:endParaRPr>
          </a:p>
          <a:p>
            <a:pPr marL="285750" indent="-285750">
              <a:lnSpc>
                <a:spcPct val="150000"/>
              </a:lnSpc>
              <a:buFont typeface="Arial" panose="020B0604020202020204" pitchFamily="34" charset="0"/>
              <a:buChar char="•"/>
            </a:pPr>
            <a:r>
              <a:rPr lang="zh-CN" altLang="en-US" dirty="0">
                <a:latin typeface="Microsoft YaHei" charset="-122"/>
                <a:ea typeface="Microsoft YaHei" charset="-122"/>
                <a:cs typeface="Microsoft YaHei" charset="-122"/>
              </a:rPr>
              <a:t>利用</a:t>
            </a:r>
            <a:r>
              <a:rPr lang="en-US" altLang="zh-CN" dirty="0" err="1">
                <a:latin typeface="Microsoft YaHei" charset="-122"/>
                <a:ea typeface="Microsoft YaHei" charset="-122"/>
                <a:cs typeface="Microsoft YaHei" charset="-122"/>
              </a:rPr>
              <a:t>ToF</a:t>
            </a:r>
            <a:r>
              <a:rPr lang="en-US" altLang="zh-CN" dirty="0">
                <a:latin typeface="Microsoft YaHei" charset="-122"/>
                <a:ea typeface="Microsoft YaHei" charset="-122"/>
                <a:cs typeface="Microsoft YaHei" charset="-122"/>
              </a:rPr>
              <a:t>-SIMS</a:t>
            </a:r>
            <a:r>
              <a:rPr lang="zh-CN" altLang="en-US" dirty="0">
                <a:latin typeface="Microsoft YaHei" charset="-122"/>
                <a:ea typeface="Microsoft YaHei" charset="-122"/>
                <a:cs typeface="Microsoft YaHei" charset="-122"/>
              </a:rPr>
              <a:t>和</a:t>
            </a:r>
            <a:r>
              <a:rPr lang="en-US" altLang="zh-CN" dirty="0">
                <a:latin typeface="Microsoft YaHei" charset="-122"/>
                <a:ea typeface="Microsoft YaHei" charset="-122"/>
                <a:cs typeface="Microsoft YaHei" charset="-122"/>
              </a:rPr>
              <a:t>NEXAFS</a:t>
            </a:r>
            <a:r>
              <a:rPr lang="zh-CN" altLang="en-US" dirty="0">
                <a:latin typeface="Microsoft YaHei" charset="-122"/>
                <a:ea typeface="Microsoft YaHei" charset="-122"/>
                <a:cs typeface="Microsoft YaHei" charset="-122"/>
              </a:rPr>
              <a:t>方法对纳米结构进行表征，确定了结构中主要成分为</a:t>
            </a:r>
            <a:r>
              <a:rPr lang="en-US" altLang="zh-CN" dirty="0">
                <a:latin typeface="Microsoft YaHei" charset="-122"/>
                <a:ea typeface="Microsoft YaHei" charset="-122"/>
                <a:cs typeface="Microsoft YaHei" charset="-122"/>
              </a:rPr>
              <a:t>Ge</a:t>
            </a:r>
            <a:r>
              <a:rPr lang="zh-CN" altLang="en-US" dirty="0">
                <a:latin typeface="Microsoft YaHei" charset="-122"/>
                <a:ea typeface="Microsoft YaHei" charset="-122"/>
                <a:cs typeface="Microsoft YaHei" charset="-122"/>
              </a:rPr>
              <a:t>，没有碳的污染</a:t>
            </a:r>
            <a:endParaRPr lang="en-US" altLang="zh-CN" dirty="0">
              <a:latin typeface="Microsoft YaHei" charset="-122"/>
              <a:ea typeface="Microsoft YaHei" charset="-122"/>
              <a:cs typeface="Microsoft YaHei" charset="-122"/>
            </a:endParaRPr>
          </a:p>
        </p:txBody>
      </p:sp>
      <p:sp>
        <p:nvSpPr>
          <p:cNvPr id="10" name="矩形 9">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Bias-induced SPL &amp; Oxidation SPL </a:t>
            </a:r>
            <a:r>
              <a:rPr lang="zh-CN" altLang="en-US" sz="1400" b="1" dirty="0">
                <a:solidFill>
                  <a:schemeClr val="bg1"/>
                </a:solidFill>
                <a:latin typeface="LM Sans 10" panose="00000500000000000000" pitchFamily="50" charset="0"/>
              </a:rPr>
              <a:t>   </a:t>
            </a:r>
            <a:r>
              <a:rPr lang="zh-CN" altLang="en-US" sz="1400" b="1" dirty="0" smtClean="0">
                <a:solidFill>
                  <a:schemeClr val="bg1"/>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Tree>
    <p:extLst>
      <p:ext uri="{BB962C8B-B14F-4D97-AF65-F5344CB8AC3E}">
        <p14:creationId xmlns:p14="http://schemas.microsoft.com/office/powerpoint/2010/main" val="1156453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Bias-induce SPL</a:t>
            </a:r>
            <a:r>
              <a:rPr lang="zh-CN" altLang="en-US" dirty="0"/>
              <a:t>的应用与特点</a:t>
            </a:r>
          </a:p>
        </p:txBody>
      </p:sp>
      <p:pic>
        <p:nvPicPr>
          <p:cNvPr id="5" name="内容占位符 4">
            <a:extLst>
              <a:ext uri="{FF2B5EF4-FFF2-40B4-BE49-F238E27FC236}">
                <a16:creationId xmlns="" xmlns:a16="http://schemas.microsoft.com/office/drawing/2014/main" id="{451EE28A-82A9-4EF7-BE24-3BA5B2A347E1}"/>
              </a:ext>
            </a:extLst>
          </p:cNvPr>
          <p:cNvPicPr>
            <a:picLocks noGrp="1" noChangeAspect="1"/>
          </p:cNvPicPr>
          <p:nvPr>
            <p:ph idx="1"/>
          </p:nvPr>
        </p:nvPicPr>
        <p:blipFill>
          <a:blip r:embed="rId3"/>
          <a:stretch>
            <a:fillRect/>
          </a:stretch>
        </p:blipFill>
        <p:spPr>
          <a:xfrm>
            <a:off x="404335" y="1011714"/>
            <a:ext cx="8067675" cy="3095625"/>
          </a:xfrm>
          <a:prstGeom prst="rect">
            <a:avLst/>
          </a:prstGeom>
        </p:spPr>
      </p:pic>
      <p:sp>
        <p:nvSpPr>
          <p:cNvPr id="4" name="灯片编号占位符 3"/>
          <p:cNvSpPr>
            <a:spLocks noGrp="1"/>
          </p:cNvSpPr>
          <p:nvPr>
            <p:ph type="sldNum" sz="quarter" idx="12"/>
          </p:nvPr>
        </p:nvSpPr>
        <p:spPr/>
        <p:txBody>
          <a:bodyPr/>
          <a:lstStyle/>
          <a:p>
            <a:fld id="{659805D5-0B0B-4868-915D-EC573C2AF562}" type="slidenum">
              <a:rPr lang="zh-CN" altLang="en-US" smtClean="0"/>
              <a:t>18</a:t>
            </a:fld>
            <a:endParaRPr lang="zh-CN" altLang="en-US"/>
          </a:p>
        </p:txBody>
      </p:sp>
      <p:pic>
        <p:nvPicPr>
          <p:cNvPr id="6" name="图片 5">
            <a:extLst>
              <a:ext uri="{FF2B5EF4-FFF2-40B4-BE49-F238E27FC236}">
                <a16:creationId xmlns="" xmlns:a16="http://schemas.microsoft.com/office/drawing/2014/main" id="{7A32EC59-BD3E-4356-9F9E-51E72F4A2D05}"/>
              </a:ext>
            </a:extLst>
          </p:cNvPr>
          <p:cNvPicPr>
            <a:picLocks noChangeAspect="1"/>
          </p:cNvPicPr>
          <p:nvPr/>
        </p:nvPicPr>
        <p:blipFill>
          <a:blip r:embed="rId4"/>
          <a:stretch>
            <a:fillRect/>
          </a:stretch>
        </p:blipFill>
        <p:spPr>
          <a:xfrm>
            <a:off x="6001478" y="4413250"/>
            <a:ext cx="2190750" cy="1943100"/>
          </a:xfrm>
          <a:prstGeom prst="rect">
            <a:avLst/>
          </a:prstGeom>
        </p:spPr>
      </p:pic>
      <p:sp>
        <p:nvSpPr>
          <p:cNvPr id="7" name="文本框 6">
            <a:extLst>
              <a:ext uri="{FF2B5EF4-FFF2-40B4-BE49-F238E27FC236}">
                <a16:creationId xmlns="" xmlns:a16="http://schemas.microsoft.com/office/drawing/2014/main" id="{1969995A-528C-4752-8602-B62DB92152B1}"/>
              </a:ext>
            </a:extLst>
          </p:cNvPr>
          <p:cNvSpPr txBox="1"/>
          <p:nvPr/>
        </p:nvSpPr>
        <p:spPr>
          <a:xfrm>
            <a:off x="770096" y="4053860"/>
            <a:ext cx="3801904" cy="338554"/>
          </a:xfrm>
          <a:prstGeom prst="rect">
            <a:avLst/>
          </a:prstGeom>
          <a:noFill/>
        </p:spPr>
        <p:txBody>
          <a:bodyPr wrap="square" rtlCol="0">
            <a:spAutoFit/>
          </a:bodyPr>
          <a:lstStyle/>
          <a:p>
            <a:pPr algn="ctr"/>
            <a:r>
              <a:rPr lang="en-US" altLang="zh-CN" sz="1600" dirty="0" smtClean="0">
                <a:latin typeface="Microsoft YaHei" charset="-122"/>
                <a:ea typeface="Microsoft YaHei" charset="-122"/>
                <a:cs typeface="Microsoft YaHei" charset="-122"/>
              </a:rPr>
              <a:t>Ge/Si</a:t>
            </a:r>
            <a:r>
              <a:rPr lang="zh-CN" altLang="en-US" sz="1600" dirty="0">
                <a:latin typeface="Microsoft YaHei" charset="-122"/>
                <a:ea typeface="Microsoft YaHei" charset="-122"/>
                <a:cs typeface="Microsoft YaHei" charset="-122"/>
              </a:rPr>
              <a:t>纳米结构的书写和并行方案</a:t>
            </a:r>
          </a:p>
        </p:txBody>
      </p:sp>
      <p:sp>
        <p:nvSpPr>
          <p:cNvPr id="9" name="文本框 8">
            <a:extLst>
              <a:ext uri="{FF2B5EF4-FFF2-40B4-BE49-F238E27FC236}">
                <a16:creationId xmlns="" xmlns:a16="http://schemas.microsoft.com/office/drawing/2014/main" id="{769EECF8-78F3-429A-A857-B16ED7259ECB}"/>
              </a:ext>
            </a:extLst>
          </p:cNvPr>
          <p:cNvSpPr txBox="1"/>
          <p:nvPr/>
        </p:nvSpPr>
        <p:spPr>
          <a:xfrm>
            <a:off x="444384" y="4602024"/>
            <a:ext cx="5157216" cy="1754326"/>
          </a:xfrm>
          <a:prstGeom prst="rect">
            <a:avLst/>
          </a:prstGeom>
          <a:noFill/>
        </p:spPr>
        <p:txBody>
          <a:bodyPr wrap="square" rtlCol="0">
            <a:spAutoFit/>
          </a:bodyPr>
          <a:lstStyle/>
          <a:p>
            <a:r>
              <a:rPr lang="zh-CN" altLang="en-US" dirty="0">
                <a:latin typeface="Microsoft YaHei" charset="-122"/>
                <a:ea typeface="Microsoft YaHei" charset="-122"/>
                <a:cs typeface="Microsoft YaHei" charset="-122"/>
              </a:rPr>
              <a:t>特点</a:t>
            </a:r>
            <a:r>
              <a:rPr lang="en-US" altLang="zh-CN" dirty="0">
                <a:latin typeface="Microsoft YaHei" charset="-122"/>
                <a:ea typeface="Microsoft YaHei" charset="-122"/>
                <a:cs typeface="Microsoft YaHei" charset="-122"/>
              </a:rPr>
              <a:t>:</a:t>
            </a:r>
          </a:p>
          <a:p>
            <a:pPr marL="285750" indent="-285750">
              <a:buFont typeface="Arial" panose="020B0604020202020204" pitchFamily="34" charset="0"/>
              <a:buChar char="•"/>
            </a:pPr>
            <a:r>
              <a:rPr lang="zh-CN" altLang="en-US" dirty="0">
                <a:latin typeface="Microsoft YaHei" charset="-122"/>
                <a:ea typeface="Microsoft YaHei" charset="-122"/>
                <a:cs typeface="Microsoft YaHei" charset="-122"/>
              </a:rPr>
              <a:t>可以在环绕或液态的环境中进行，大大增加了可用化学物质的数量</a:t>
            </a:r>
            <a:endParaRPr lang="en-US" altLang="zh-CN" dirty="0">
              <a:latin typeface="Microsoft YaHei" charset="-122"/>
              <a:ea typeface="Microsoft YaHei" charset="-122"/>
              <a:cs typeface="Microsoft YaHei" charset="-122"/>
            </a:endParaRPr>
          </a:p>
          <a:p>
            <a:pPr marL="285750" indent="-285750">
              <a:buFont typeface="Arial" panose="020B0604020202020204" pitchFamily="34" charset="0"/>
              <a:buChar char="•"/>
            </a:pPr>
            <a:r>
              <a:rPr lang="zh-CN" altLang="en-US" dirty="0">
                <a:latin typeface="Microsoft YaHei" charset="-122"/>
                <a:ea typeface="Microsoft YaHei" charset="-122"/>
                <a:cs typeface="Microsoft YaHei" charset="-122"/>
              </a:rPr>
              <a:t>由于复杂多样的机制，其发展潜力远远超出了纳米光刻技术的范畴</a:t>
            </a:r>
            <a:endParaRPr lang="en-US" altLang="zh-CN" dirty="0">
              <a:latin typeface="Microsoft YaHei" charset="-122"/>
              <a:ea typeface="Microsoft YaHei" charset="-122"/>
              <a:cs typeface="Microsoft YaHei" charset="-122"/>
            </a:endParaRPr>
          </a:p>
          <a:p>
            <a:pPr marL="285750" indent="-285750">
              <a:buFont typeface="Arial" panose="020B0604020202020204" pitchFamily="34" charset="0"/>
              <a:buChar char="•"/>
            </a:pPr>
            <a:r>
              <a:rPr lang="zh-CN" altLang="en-US" dirty="0">
                <a:latin typeface="Microsoft YaHei" charset="-122"/>
                <a:ea typeface="Microsoft YaHei" charset="-122"/>
                <a:cs typeface="Microsoft YaHei" charset="-122"/>
              </a:rPr>
              <a:t>应用过程中要小心额外的反应发生</a:t>
            </a:r>
          </a:p>
        </p:txBody>
      </p:sp>
      <p:sp>
        <p:nvSpPr>
          <p:cNvPr id="8" name="矩形 7">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Bias-induced SPL &amp; Oxidation SPL </a:t>
            </a:r>
            <a:r>
              <a:rPr lang="zh-CN" altLang="en-US" sz="1400" b="1" dirty="0">
                <a:solidFill>
                  <a:schemeClr val="bg1"/>
                </a:solidFill>
                <a:latin typeface="LM Sans 10" panose="00000500000000000000" pitchFamily="50" charset="0"/>
              </a:rPr>
              <a:t>   </a:t>
            </a:r>
            <a:r>
              <a:rPr lang="zh-CN" altLang="en-US" sz="1400" b="1" dirty="0" smtClean="0">
                <a:solidFill>
                  <a:schemeClr val="bg1"/>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Tree>
    <p:extLst>
      <p:ext uri="{BB962C8B-B14F-4D97-AF65-F5344CB8AC3E}">
        <p14:creationId xmlns:p14="http://schemas.microsoft.com/office/powerpoint/2010/main" val="1413059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O-SPL(Oxidation SPL)</a:t>
            </a:r>
            <a:r>
              <a:rPr lang="zh-CN" altLang="en-US" dirty="0"/>
              <a:t>原理</a:t>
            </a:r>
          </a:p>
        </p:txBody>
      </p:sp>
      <p:pic>
        <p:nvPicPr>
          <p:cNvPr id="5" name="内容占位符 4"/>
          <p:cNvPicPr>
            <a:picLocks noGrp="1" noChangeAspect="1"/>
          </p:cNvPicPr>
          <p:nvPr>
            <p:ph idx="1"/>
          </p:nvPr>
        </p:nvPicPr>
        <p:blipFill>
          <a:blip r:embed="rId3"/>
          <a:stretch>
            <a:fillRect/>
          </a:stretch>
        </p:blipFill>
        <p:spPr>
          <a:xfrm>
            <a:off x="0" y="1988235"/>
            <a:ext cx="4920276" cy="3306467"/>
          </a:xfrm>
          <a:prstGeom prst="rect">
            <a:avLst/>
          </a:prstGeom>
        </p:spPr>
      </p:pic>
      <p:sp>
        <p:nvSpPr>
          <p:cNvPr id="4" name="灯片编号占位符 3"/>
          <p:cNvSpPr>
            <a:spLocks noGrp="1"/>
          </p:cNvSpPr>
          <p:nvPr>
            <p:ph type="sldNum" sz="quarter" idx="12"/>
          </p:nvPr>
        </p:nvSpPr>
        <p:spPr/>
        <p:txBody>
          <a:bodyPr/>
          <a:lstStyle/>
          <a:p>
            <a:fld id="{659805D5-0B0B-4868-915D-EC573C2AF562}" type="slidenum">
              <a:rPr lang="zh-CN" altLang="en-US" smtClean="0"/>
              <a:t>19</a:t>
            </a:fld>
            <a:endParaRPr lang="zh-CN" altLang="en-US"/>
          </a:p>
        </p:txBody>
      </p:sp>
      <p:pic>
        <p:nvPicPr>
          <p:cNvPr id="6" name="图片 5"/>
          <p:cNvPicPr>
            <a:picLocks noChangeAspect="1"/>
          </p:cNvPicPr>
          <p:nvPr/>
        </p:nvPicPr>
        <p:blipFill>
          <a:blip r:embed="rId4"/>
          <a:stretch>
            <a:fillRect/>
          </a:stretch>
        </p:blipFill>
        <p:spPr>
          <a:xfrm>
            <a:off x="4920276" y="1728991"/>
            <a:ext cx="4310246" cy="3993226"/>
          </a:xfrm>
          <a:prstGeom prst="rect">
            <a:avLst/>
          </a:prstGeom>
        </p:spPr>
      </p:pic>
      <p:sp>
        <p:nvSpPr>
          <p:cNvPr id="7" name="文本框 6">
            <a:extLst>
              <a:ext uri="{FF2B5EF4-FFF2-40B4-BE49-F238E27FC236}">
                <a16:creationId xmlns="" xmlns:a16="http://schemas.microsoft.com/office/drawing/2014/main" id="{A37B2A95-62C5-4178-B036-5283E8C4FEE1}"/>
              </a:ext>
            </a:extLst>
          </p:cNvPr>
          <p:cNvSpPr txBox="1"/>
          <p:nvPr/>
        </p:nvSpPr>
        <p:spPr>
          <a:xfrm>
            <a:off x="638595" y="5801348"/>
            <a:ext cx="3643086" cy="338554"/>
          </a:xfrm>
          <a:prstGeom prst="rect">
            <a:avLst/>
          </a:prstGeom>
          <a:noFill/>
        </p:spPr>
        <p:txBody>
          <a:bodyPr wrap="square" rtlCol="0">
            <a:spAutoFit/>
          </a:bodyPr>
          <a:lstStyle/>
          <a:p>
            <a:pPr algn="ctr"/>
            <a:r>
              <a:rPr lang="en-US" altLang="zh-CN" sz="1600" dirty="0" smtClean="0">
                <a:latin typeface="Microsoft YaHei" charset="-122"/>
                <a:ea typeface="Microsoft YaHei" charset="-122"/>
                <a:cs typeface="Microsoft YaHei" charset="-122"/>
              </a:rPr>
              <a:t>O-SPL</a:t>
            </a:r>
            <a:r>
              <a:rPr lang="zh-CN" altLang="en-US" sz="1600" dirty="0">
                <a:latin typeface="Microsoft YaHei" charset="-122"/>
                <a:ea typeface="Microsoft YaHei" charset="-122"/>
                <a:cs typeface="Microsoft YaHei" charset="-122"/>
              </a:rPr>
              <a:t>过程中水桥形成示意图</a:t>
            </a:r>
          </a:p>
        </p:txBody>
      </p:sp>
      <p:sp>
        <p:nvSpPr>
          <p:cNvPr id="8" name="矩形 7">
            <a:extLst>
              <a:ext uri="{FF2B5EF4-FFF2-40B4-BE49-F238E27FC236}">
                <a16:creationId xmlns="" xmlns:a16="http://schemas.microsoft.com/office/drawing/2014/main" id="{DC97914D-DCEE-405D-87F5-1CF94C5EDBE6}"/>
              </a:ext>
            </a:extLst>
          </p:cNvPr>
          <p:cNvSpPr/>
          <p:nvPr/>
        </p:nvSpPr>
        <p:spPr>
          <a:xfrm>
            <a:off x="5444182" y="5801348"/>
            <a:ext cx="3262432" cy="338554"/>
          </a:xfrm>
          <a:prstGeom prst="rect">
            <a:avLst/>
          </a:prstGeom>
        </p:spPr>
        <p:txBody>
          <a:bodyPr wrap="none">
            <a:spAutoFit/>
          </a:bodyPr>
          <a:lstStyle/>
          <a:p>
            <a:pPr algn="ctr"/>
            <a:r>
              <a:rPr lang="zh-CN" altLang="en-US" sz="1600" dirty="0" smtClean="0">
                <a:latin typeface="Microsoft YaHei" charset="-122"/>
                <a:ea typeface="Microsoft YaHei" charset="-122"/>
                <a:cs typeface="Microsoft YaHei" charset="-122"/>
              </a:rPr>
              <a:t>局部</a:t>
            </a:r>
            <a:r>
              <a:rPr lang="zh-CN" altLang="en-US" sz="1600" dirty="0">
                <a:latin typeface="Microsoft YaHei" charset="-122"/>
                <a:ea typeface="Microsoft YaHei" charset="-122"/>
                <a:cs typeface="Microsoft YaHei" charset="-122"/>
              </a:rPr>
              <a:t>阳极氧化中的一般电化学反应</a:t>
            </a:r>
            <a:endParaRPr lang="zh-CN" altLang="en-US" dirty="0">
              <a:latin typeface="Microsoft YaHei" charset="-122"/>
              <a:ea typeface="Microsoft YaHei" charset="-122"/>
              <a:cs typeface="Microsoft YaHei" charset="-122"/>
            </a:endParaRPr>
          </a:p>
        </p:txBody>
      </p:sp>
      <p:sp>
        <p:nvSpPr>
          <p:cNvPr id="9" name="矩形 8"/>
          <p:cNvSpPr/>
          <p:nvPr/>
        </p:nvSpPr>
        <p:spPr>
          <a:xfrm>
            <a:off x="350337" y="1539772"/>
            <a:ext cx="6725061" cy="369332"/>
          </a:xfrm>
          <a:prstGeom prst="rect">
            <a:avLst/>
          </a:prstGeom>
        </p:spPr>
        <p:txBody>
          <a:bodyPr wrap="square">
            <a:spAutoFit/>
          </a:bodyPr>
          <a:lstStyle/>
          <a:p>
            <a:r>
              <a:rPr lang="en-US" altLang="zh-CN" dirty="0">
                <a:latin typeface="Fira Sans" panose="020B0503050000020004"/>
                <a:ea typeface="微软雅黑" panose="020B0503020204020204" pitchFamily="34" charset="-122"/>
                <a:cs typeface="Times New Roman" panose="02020603050405020304" pitchFamily="18" charset="0"/>
              </a:rPr>
              <a:t>AFM</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针尖、样品表面以及水桥组成了纳米级电化学电池</a:t>
            </a:r>
            <a:endParaRPr lang="zh-CN" altLang="en-US"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 xmlns:a16="http://schemas.microsoft.com/office/drawing/2014/main" id="{62CFC9D3-BB26-4A4E-ACBD-38F52976D769}"/>
              </a:ext>
            </a:extLst>
          </p:cNvPr>
          <p:cNvSpPr txBox="1"/>
          <p:nvPr/>
        </p:nvSpPr>
        <p:spPr>
          <a:xfrm>
            <a:off x="0" y="6356350"/>
            <a:ext cx="8265459" cy="523220"/>
          </a:xfrm>
          <a:prstGeom prst="rect">
            <a:avLst/>
          </a:prstGeom>
          <a:noFill/>
        </p:spPr>
        <p:txBody>
          <a:bodyPr wrap="square" rtlCol="0">
            <a:spAutoFit/>
          </a:bodyPr>
          <a:lstStyle/>
          <a:p>
            <a:r>
              <a:rPr lang="en-US" altLang="zh-CN" sz="1400" dirty="0" smtClean="0">
                <a:solidFill>
                  <a:schemeClr val="bg1">
                    <a:lumMod val="65000"/>
                  </a:schemeClr>
                </a:solidFill>
                <a:latin typeface="Fira Sans" panose="020B0503050000020004"/>
              </a:rPr>
              <a:t>SCIENTIA </a:t>
            </a:r>
            <a:r>
              <a:rPr lang="en-US" altLang="zh-CN" sz="1400" dirty="0">
                <a:solidFill>
                  <a:schemeClr val="bg1">
                    <a:lumMod val="65000"/>
                  </a:schemeClr>
                </a:solidFill>
                <a:latin typeface="Fira Sans" panose="020B0503050000020004"/>
              </a:rPr>
              <a:t>SINICA Chimica,2019, 49(03):</a:t>
            </a:r>
            <a:r>
              <a:rPr lang="en-US" altLang="zh-CN" sz="1400" dirty="0" smtClean="0">
                <a:solidFill>
                  <a:schemeClr val="bg1">
                    <a:lumMod val="65000"/>
                  </a:schemeClr>
                </a:solidFill>
                <a:latin typeface="Fira Sans" panose="020B0503050000020004"/>
              </a:rPr>
              <a:t>53-67.</a:t>
            </a:r>
            <a:endParaRPr lang="en-US" altLang="zh-CN" sz="1400" dirty="0">
              <a:solidFill>
                <a:schemeClr val="bg1">
                  <a:lumMod val="65000"/>
                </a:schemeClr>
              </a:solidFill>
              <a:latin typeface="Fira Sans" panose="020B0503050000020004"/>
              <a:ea typeface="微软雅黑" panose="020B0503020204020204" pitchFamily="34" charset="-122"/>
              <a:cs typeface="Times New Roman" panose="02020603050405020304" pitchFamily="18" charset="0"/>
            </a:endParaRPr>
          </a:p>
          <a:p>
            <a:r>
              <a:rPr lang="en-US" altLang="zh-CN" sz="1400" i="1" dirty="0" smtClean="0">
                <a:solidFill>
                  <a:schemeClr val="bg1">
                    <a:lumMod val="65000"/>
                  </a:schemeClr>
                </a:solidFill>
                <a:latin typeface="Fira Sans" panose="020B0503050000020004"/>
              </a:rPr>
              <a:t>Chem</a:t>
            </a:r>
            <a:r>
              <a:rPr lang="en-US" altLang="zh-CN" sz="1400" i="1" dirty="0">
                <a:solidFill>
                  <a:schemeClr val="bg1">
                    <a:lumMod val="65000"/>
                  </a:schemeClr>
                </a:solidFill>
                <a:latin typeface="Fira Sans" panose="020B0503050000020004"/>
              </a:rPr>
              <a:t>. Soc. Rev. </a:t>
            </a:r>
            <a:r>
              <a:rPr lang="en-US" altLang="zh-CN" sz="1400" b="1" dirty="0">
                <a:solidFill>
                  <a:schemeClr val="bg1">
                    <a:lumMod val="65000"/>
                  </a:schemeClr>
                </a:solidFill>
                <a:latin typeface="Fira Sans" panose="020B0503050000020004"/>
              </a:rPr>
              <a:t>35, </a:t>
            </a:r>
            <a:r>
              <a:rPr lang="en-US" altLang="zh-CN" sz="1400" dirty="0">
                <a:solidFill>
                  <a:schemeClr val="bg1">
                    <a:lumMod val="65000"/>
                  </a:schemeClr>
                </a:solidFill>
                <a:latin typeface="Fira Sans" panose="020B0503050000020004"/>
              </a:rPr>
              <a:t>29–38 (2006).</a:t>
            </a:r>
            <a:endParaRPr lang="zh-CN" altLang="en-US" sz="1400" dirty="0">
              <a:solidFill>
                <a:schemeClr val="bg1">
                  <a:lumMod val="65000"/>
                </a:schemeClr>
              </a:solidFill>
              <a:latin typeface="Fira Sans" panose="020B0503050000020004"/>
              <a:ea typeface="微软雅黑" panose="020B0503020204020204" pitchFamily="34" charset="-122"/>
            </a:endParaRPr>
          </a:p>
        </p:txBody>
      </p:sp>
      <p:sp>
        <p:nvSpPr>
          <p:cNvPr id="11" name="矩形 10">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Bias-induced SPL &amp; Oxidation SPL </a:t>
            </a:r>
            <a:r>
              <a:rPr lang="zh-CN" altLang="en-US" sz="1400" b="1" dirty="0">
                <a:solidFill>
                  <a:schemeClr val="bg1"/>
                </a:solidFill>
                <a:latin typeface="LM Sans 10" panose="00000500000000000000" pitchFamily="50" charset="0"/>
              </a:rPr>
              <a:t>   </a:t>
            </a:r>
            <a:r>
              <a:rPr lang="zh-CN" altLang="en-US" sz="1400" b="1" dirty="0" smtClean="0">
                <a:solidFill>
                  <a:schemeClr val="bg1"/>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Tree>
    <p:extLst>
      <p:ext uri="{BB962C8B-B14F-4D97-AF65-F5344CB8AC3E}">
        <p14:creationId xmlns:p14="http://schemas.microsoft.com/office/powerpoint/2010/main" val="388707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目录</a:t>
            </a:r>
          </a:p>
        </p:txBody>
      </p:sp>
      <p:sp>
        <p:nvSpPr>
          <p:cNvPr id="2" name="内容占位符 1"/>
          <p:cNvSpPr>
            <a:spLocks noGrp="1"/>
          </p:cNvSpPr>
          <p:nvPr>
            <p:ph idx="4294967295"/>
          </p:nvPr>
        </p:nvSpPr>
        <p:spPr>
          <a:xfrm>
            <a:off x="342900" y="1293813"/>
            <a:ext cx="8054975" cy="5245100"/>
          </a:xfrm>
        </p:spPr>
        <p:txBody>
          <a:bodyPr>
            <a:normAutofit/>
          </a:bodyPr>
          <a:lstStyle/>
          <a:p>
            <a:pPr marL="457200" indent="-457200">
              <a:lnSpc>
                <a:spcPct val="150000"/>
              </a:lnSpc>
              <a:buSzPct val="70000"/>
              <a:buFont typeface="+mj-lt"/>
              <a:buAutoNum type="arabicPeriod"/>
            </a:pPr>
            <a:r>
              <a:rPr lang="zh-CN" altLang="en-US" sz="2800" dirty="0" smtClean="0">
                <a:ea typeface="微软雅黑" panose="020B0503020204020204" pitchFamily="34" charset="-122"/>
              </a:rPr>
              <a:t>纳米加工技术简介</a:t>
            </a:r>
            <a:endParaRPr lang="en-US" altLang="zh-CN" sz="2800" dirty="0" smtClean="0">
              <a:ea typeface="微软雅黑" panose="020B0503020204020204" pitchFamily="34" charset="-122"/>
            </a:endParaRPr>
          </a:p>
          <a:p>
            <a:pPr marL="457200" indent="-457200">
              <a:lnSpc>
                <a:spcPct val="150000"/>
              </a:lnSpc>
              <a:buSzPct val="70000"/>
              <a:buFont typeface="+mj-lt"/>
              <a:buAutoNum type="arabicPeriod"/>
            </a:pPr>
            <a:r>
              <a:rPr lang="en-US" altLang="zh-CN" sz="2800" dirty="0">
                <a:ea typeface="微软雅黑" panose="020B0503020204020204" pitchFamily="34" charset="-122"/>
              </a:rPr>
              <a:t>t-SPL &amp; </a:t>
            </a:r>
            <a:r>
              <a:rPr lang="en-US" altLang="zh-CN" sz="2800" dirty="0" err="1" smtClean="0">
                <a:ea typeface="微软雅黑" panose="020B0503020204020204" pitchFamily="34" charset="-122"/>
              </a:rPr>
              <a:t>tc</a:t>
            </a:r>
            <a:r>
              <a:rPr lang="en-US" altLang="zh-CN" sz="2800" dirty="0" smtClean="0">
                <a:ea typeface="微软雅黑" panose="020B0503020204020204" pitchFamily="34" charset="-122"/>
              </a:rPr>
              <a:t>-SPL</a:t>
            </a:r>
          </a:p>
          <a:p>
            <a:pPr marL="457200" indent="-457200">
              <a:lnSpc>
                <a:spcPct val="150000"/>
              </a:lnSpc>
              <a:buSzPct val="70000"/>
              <a:buFont typeface="+mj-lt"/>
              <a:buAutoNum type="arabicPeriod"/>
            </a:pPr>
            <a:r>
              <a:rPr lang="en-US" altLang="zh-CN" sz="2800" dirty="0">
                <a:ea typeface="微软雅黑" panose="020B0503020204020204" pitchFamily="34" charset="-122"/>
              </a:rPr>
              <a:t>Bias-induced SPL &amp; Oxidation </a:t>
            </a:r>
            <a:r>
              <a:rPr lang="en-US" altLang="zh-CN" sz="2800" dirty="0" smtClean="0">
                <a:ea typeface="微软雅黑" panose="020B0503020204020204" pitchFamily="34" charset="-122"/>
              </a:rPr>
              <a:t>SPL</a:t>
            </a:r>
          </a:p>
          <a:p>
            <a:pPr marL="457200" indent="-457200">
              <a:lnSpc>
                <a:spcPct val="150000"/>
              </a:lnSpc>
              <a:buSzPct val="70000"/>
              <a:buFont typeface="+mj-lt"/>
              <a:buAutoNum type="arabicPeriod"/>
            </a:pPr>
            <a:r>
              <a:rPr lang="zh-CN" altLang="en-US" sz="2800" dirty="0" smtClean="0">
                <a:ea typeface="微软雅黑" panose="020B0503020204020204" pitchFamily="34" charset="-122"/>
              </a:rPr>
              <a:t>其他纳米光刻技术</a:t>
            </a:r>
            <a:endParaRPr lang="en-US" altLang="zh-CN" sz="2800" dirty="0">
              <a:ea typeface="微软雅黑" panose="020B0503020204020204" pitchFamily="34" charset="-122"/>
            </a:endParaRPr>
          </a:p>
          <a:p>
            <a:pPr marL="457200" indent="-457200">
              <a:lnSpc>
                <a:spcPct val="150000"/>
              </a:lnSpc>
              <a:buSzPct val="70000"/>
              <a:buFont typeface="+mj-lt"/>
              <a:buAutoNum type="arabicPeriod"/>
            </a:pPr>
            <a:endParaRPr lang="en-US" altLang="zh-CN" sz="2800" dirty="0">
              <a:ea typeface="微软雅黑" panose="020B0503020204020204" pitchFamily="34" charset="-122"/>
            </a:endParaRPr>
          </a:p>
        </p:txBody>
      </p:sp>
    </p:spTree>
    <p:extLst>
      <p:ext uri="{BB962C8B-B14F-4D97-AF65-F5344CB8AC3E}">
        <p14:creationId xmlns:p14="http://schemas.microsoft.com/office/powerpoint/2010/main" val="7571535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O-SPL</a:t>
            </a:r>
            <a:r>
              <a:rPr lang="zh-CN" altLang="en-US" dirty="0"/>
              <a:t>的应用</a:t>
            </a:r>
            <a:r>
              <a:rPr lang="en-US" altLang="zh-CN" dirty="0"/>
              <a:t>—-</a:t>
            </a:r>
            <a:r>
              <a:rPr lang="zh-CN" altLang="en-US" dirty="0"/>
              <a:t>制备纳米线晶体管</a:t>
            </a:r>
          </a:p>
        </p:txBody>
      </p:sp>
      <p:pic>
        <p:nvPicPr>
          <p:cNvPr id="5" name="内容占位符 4"/>
          <p:cNvPicPr>
            <a:picLocks noGrp="1" noChangeAspect="1"/>
          </p:cNvPicPr>
          <p:nvPr>
            <p:ph idx="1"/>
          </p:nvPr>
        </p:nvPicPr>
        <p:blipFill>
          <a:blip r:embed="rId3"/>
          <a:stretch>
            <a:fillRect/>
          </a:stretch>
        </p:blipFill>
        <p:spPr>
          <a:xfrm>
            <a:off x="1050658" y="1219844"/>
            <a:ext cx="7042684" cy="2627251"/>
          </a:xfrm>
          <a:prstGeom prst="rect">
            <a:avLst/>
          </a:prstGeom>
        </p:spPr>
      </p:pic>
      <p:sp>
        <p:nvSpPr>
          <p:cNvPr id="4" name="灯片编号占位符 3"/>
          <p:cNvSpPr>
            <a:spLocks noGrp="1"/>
          </p:cNvSpPr>
          <p:nvPr>
            <p:ph type="sldNum" sz="quarter" idx="12"/>
          </p:nvPr>
        </p:nvSpPr>
        <p:spPr/>
        <p:txBody>
          <a:bodyPr/>
          <a:lstStyle/>
          <a:p>
            <a:fld id="{659805D5-0B0B-4868-915D-EC573C2AF562}" type="slidenum">
              <a:rPr lang="zh-CN" altLang="en-US" smtClean="0"/>
              <a:t>20</a:t>
            </a:fld>
            <a:endParaRPr lang="zh-CN" altLang="en-US"/>
          </a:p>
        </p:txBody>
      </p:sp>
      <p:sp>
        <p:nvSpPr>
          <p:cNvPr id="6" name="文本框 5">
            <a:extLst>
              <a:ext uri="{FF2B5EF4-FFF2-40B4-BE49-F238E27FC236}">
                <a16:creationId xmlns="" xmlns:a16="http://schemas.microsoft.com/office/drawing/2014/main" id="{5598E766-0E4C-4920-897B-387827CE7E0A}"/>
              </a:ext>
            </a:extLst>
          </p:cNvPr>
          <p:cNvSpPr txBox="1"/>
          <p:nvPr/>
        </p:nvSpPr>
        <p:spPr>
          <a:xfrm>
            <a:off x="372269" y="3617139"/>
            <a:ext cx="8592437" cy="2585323"/>
          </a:xfrm>
          <a:prstGeom prst="rect">
            <a:avLst/>
          </a:prstGeom>
          <a:noFill/>
        </p:spPr>
        <p:txBody>
          <a:bodyPr wrap="square" rtlCol="0">
            <a:spAutoFit/>
          </a:bodyPr>
          <a:lstStyle/>
          <a:p>
            <a:pPr>
              <a:lnSpc>
                <a:spcPct val="150000"/>
              </a:lnSpc>
            </a:pPr>
            <a:r>
              <a:rPr lang="zh-CN" altLang="en-US" b="1" dirty="0">
                <a:latin typeface="Microsoft YaHei" charset="-122"/>
                <a:ea typeface="Microsoft YaHei" charset="-122"/>
                <a:cs typeface="Microsoft YaHei" charset="-122"/>
              </a:rPr>
              <a:t>制备方法：</a:t>
            </a:r>
            <a:endParaRPr lang="en-US" altLang="zh-CN" b="1" dirty="0">
              <a:latin typeface="Microsoft YaHei" charset="-122"/>
              <a:ea typeface="Microsoft YaHei" charset="-122"/>
              <a:cs typeface="Microsoft YaHei" charset="-122"/>
            </a:endParaRPr>
          </a:p>
          <a:p>
            <a:pPr marL="342900" indent="-342900">
              <a:lnSpc>
                <a:spcPct val="150000"/>
              </a:lnSpc>
              <a:buAutoNum type="arabicPeriod"/>
            </a:pPr>
            <a:r>
              <a:rPr lang="zh-CN" altLang="en-US" dirty="0">
                <a:latin typeface="Microsoft YaHei" charset="-122"/>
                <a:ea typeface="Microsoft YaHei" charset="-122"/>
                <a:cs typeface="Microsoft YaHei" charset="-122"/>
              </a:rPr>
              <a:t>去除硅表面自然生长的氧化物</a:t>
            </a:r>
            <a:endParaRPr lang="en-US" altLang="zh-CN" dirty="0">
              <a:latin typeface="Microsoft YaHei" charset="-122"/>
              <a:ea typeface="Microsoft YaHei" charset="-122"/>
              <a:cs typeface="Microsoft YaHei" charset="-122"/>
            </a:endParaRPr>
          </a:p>
          <a:p>
            <a:pPr marL="342900" indent="-342900">
              <a:lnSpc>
                <a:spcPct val="150000"/>
              </a:lnSpc>
              <a:buAutoNum type="arabicPeriod"/>
            </a:pPr>
            <a:r>
              <a:rPr lang="zh-CN" altLang="en-US" dirty="0">
                <a:latin typeface="Microsoft YaHei" charset="-122"/>
                <a:ea typeface="Microsoft YaHei" charset="-122"/>
                <a:cs typeface="Microsoft YaHei" charset="-122"/>
              </a:rPr>
              <a:t>将两个金属电极限定在硅表面上，给针尖施加负电压</a:t>
            </a:r>
            <a:r>
              <a:rPr lang="en-US" altLang="zh-CN" dirty="0">
                <a:latin typeface="Microsoft YaHei" charset="-122"/>
                <a:ea typeface="Microsoft YaHei" charset="-122"/>
                <a:cs typeface="Microsoft YaHei" charset="-122"/>
              </a:rPr>
              <a:t>, </a:t>
            </a:r>
            <a:r>
              <a:rPr lang="zh-CN" altLang="en-US" dirty="0">
                <a:solidFill>
                  <a:srgbClr val="FF0000"/>
                </a:solidFill>
                <a:latin typeface="Microsoft YaHei" charset="-122"/>
                <a:ea typeface="Microsoft YaHei" charset="-122"/>
                <a:cs typeface="Microsoft YaHei" charset="-122"/>
              </a:rPr>
              <a:t>通过扫描探针氧化刻蚀形成氧化物线</a:t>
            </a:r>
            <a:r>
              <a:rPr lang="en-US" altLang="zh-CN" dirty="0">
                <a:latin typeface="Microsoft YaHei" charset="-122"/>
                <a:ea typeface="Microsoft YaHei" charset="-122"/>
                <a:cs typeface="Microsoft YaHei" charset="-122"/>
              </a:rPr>
              <a:t> </a:t>
            </a:r>
          </a:p>
          <a:p>
            <a:pPr marL="342900" indent="-342900">
              <a:lnSpc>
                <a:spcPct val="150000"/>
              </a:lnSpc>
              <a:buAutoNum type="arabicPeriod"/>
            </a:pPr>
            <a:r>
              <a:rPr lang="zh-CN" altLang="en-US" dirty="0">
                <a:latin typeface="Microsoft YaHei" charset="-122"/>
                <a:ea typeface="Microsoft YaHei" charset="-122"/>
                <a:cs typeface="Microsoft YaHei" charset="-122"/>
              </a:rPr>
              <a:t>通过湿法或干法化学刻蚀除去未掩蔽的硅层</a:t>
            </a:r>
            <a:endParaRPr lang="en-US" altLang="zh-CN" dirty="0">
              <a:latin typeface="Microsoft YaHei" charset="-122"/>
              <a:ea typeface="Microsoft YaHei" charset="-122"/>
              <a:cs typeface="Microsoft YaHei" charset="-122"/>
            </a:endParaRPr>
          </a:p>
          <a:p>
            <a:pPr marL="342900" indent="-342900">
              <a:lnSpc>
                <a:spcPct val="150000"/>
              </a:lnSpc>
              <a:buAutoNum type="arabicPeriod"/>
            </a:pPr>
            <a:r>
              <a:rPr lang="zh-CN" altLang="en-US" dirty="0">
                <a:latin typeface="Microsoft YaHei" charset="-122"/>
                <a:ea typeface="Microsoft YaHei" charset="-122"/>
                <a:cs typeface="Microsoft YaHei" charset="-122"/>
              </a:rPr>
              <a:t>制备源极和漏极</a:t>
            </a:r>
            <a:r>
              <a:rPr lang="en-US" altLang="zh-CN" dirty="0">
                <a:latin typeface="Microsoft YaHei" charset="-122"/>
                <a:ea typeface="Microsoft YaHei" charset="-122"/>
                <a:cs typeface="Microsoft YaHei" charset="-122"/>
              </a:rPr>
              <a:t>,</a:t>
            </a:r>
            <a:r>
              <a:rPr lang="zh-CN" altLang="en-US" dirty="0">
                <a:latin typeface="Microsoft YaHei" charset="-122"/>
                <a:ea typeface="Microsoft YaHei" charset="-122"/>
                <a:cs typeface="Microsoft YaHei" charset="-122"/>
              </a:rPr>
              <a:t>然后将硅纳米线与源漏电极接触</a:t>
            </a:r>
            <a:r>
              <a:rPr lang="en-US" altLang="zh-CN" dirty="0">
                <a:latin typeface="Microsoft YaHei" charset="-122"/>
                <a:ea typeface="Microsoft YaHei" charset="-122"/>
                <a:cs typeface="Microsoft YaHei" charset="-122"/>
              </a:rPr>
              <a:t>, </a:t>
            </a:r>
            <a:r>
              <a:rPr lang="zh-CN" altLang="en-US" dirty="0">
                <a:latin typeface="Microsoft YaHei" charset="-122"/>
                <a:ea typeface="Microsoft YaHei" charset="-122"/>
                <a:cs typeface="Microsoft YaHei" charset="-122"/>
              </a:rPr>
              <a:t>形成背栅硅纳米线晶体管</a:t>
            </a:r>
          </a:p>
        </p:txBody>
      </p:sp>
      <p:sp>
        <p:nvSpPr>
          <p:cNvPr id="7" name="文本框 6">
            <a:extLst>
              <a:ext uri="{FF2B5EF4-FFF2-40B4-BE49-F238E27FC236}">
                <a16:creationId xmlns="" xmlns:a16="http://schemas.microsoft.com/office/drawing/2014/main" id="{A37B2A95-62C5-4178-B036-5283E8C4FEE1}"/>
              </a:ext>
            </a:extLst>
          </p:cNvPr>
          <p:cNvSpPr txBox="1"/>
          <p:nvPr/>
        </p:nvSpPr>
        <p:spPr>
          <a:xfrm>
            <a:off x="0" y="6567586"/>
            <a:ext cx="8265459" cy="307777"/>
          </a:xfrm>
          <a:prstGeom prst="rect">
            <a:avLst/>
          </a:prstGeom>
          <a:noFill/>
        </p:spPr>
        <p:txBody>
          <a:bodyPr wrap="square" rtlCol="0">
            <a:spAutoFit/>
          </a:bodyPr>
          <a:lstStyle/>
          <a:p>
            <a:r>
              <a:rPr lang="en-US" altLang="zh-CN" sz="1400" dirty="0" smtClean="0">
                <a:solidFill>
                  <a:schemeClr val="bg1">
                    <a:lumMod val="65000"/>
                  </a:schemeClr>
                </a:solidFill>
                <a:latin typeface="微软雅黑 Light" panose="020B0502040204020203" pitchFamily="34" charset="-122"/>
                <a:ea typeface="微软雅黑 Light" panose="020B0502040204020203" pitchFamily="34" charset="-122"/>
                <a:cs typeface="Times New Roman" panose="02020603050405020304" pitchFamily="18" charset="0"/>
              </a:rPr>
              <a:t>O-SPL</a:t>
            </a:r>
            <a:r>
              <a:rPr lang="zh-CN" altLang="en-US" sz="1400" dirty="0">
                <a:solidFill>
                  <a:schemeClr val="bg1">
                    <a:lumMod val="65000"/>
                  </a:schemeClr>
                </a:solidFill>
                <a:latin typeface="微软雅黑 Light" panose="020B0502040204020203" pitchFamily="34" charset="-122"/>
                <a:ea typeface="微软雅黑 Light" panose="020B0502040204020203" pitchFamily="34" charset="-122"/>
              </a:rPr>
              <a:t>法制备纳米线晶体管示意图</a:t>
            </a:r>
            <a:r>
              <a:rPr lang="zh-CN" altLang="en-US" sz="1400" dirty="0">
                <a:solidFill>
                  <a:schemeClr val="bg1">
                    <a:lumMod val="65000"/>
                  </a:schemeClr>
                </a:solidFill>
                <a:latin typeface="微软雅黑" panose="020B0503020204020204" pitchFamily="34" charset="-122"/>
                <a:ea typeface="微软雅黑" panose="020B0503020204020204" pitchFamily="34" charset="-122"/>
              </a:rPr>
              <a:t>：</a:t>
            </a:r>
            <a:r>
              <a:rPr lang="en-US" altLang="zh-CN" sz="1400" i="1" dirty="0">
                <a:solidFill>
                  <a:schemeClr val="bg1">
                    <a:lumMod val="65000"/>
                  </a:schemeClr>
                </a:solidFill>
              </a:rPr>
              <a:t>Nanotechnology </a:t>
            </a:r>
            <a:r>
              <a:rPr lang="en-US" altLang="zh-CN" sz="1400" b="1" dirty="0">
                <a:solidFill>
                  <a:schemeClr val="bg1">
                    <a:lumMod val="65000"/>
                  </a:schemeClr>
                </a:solidFill>
              </a:rPr>
              <a:t>21, </a:t>
            </a:r>
            <a:r>
              <a:rPr lang="en-US" altLang="zh-CN" sz="1400" dirty="0">
                <a:solidFill>
                  <a:schemeClr val="bg1">
                    <a:lumMod val="65000"/>
                  </a:schemeClr>
                </a:solidFill>
              </a:rPr>
              <a:t>245301 (2010).</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Bias-induced SPL &amp; Oxidation SPL </a:t>
            </a:r>
            <a:r>
              <a:rPr lang="zh-CN" altLang="en-US" sz="1400" b="1" dirty="0">
                <a:solidFill>
                  <a:schemeClr val="bg1"/>
                </a:solidFill>
                <a:latin typeface="LM Sans 10" panose="00000500000000000000" pitchFamily="50" charset="0"/>
              </a:rPr>
              <a:t>   </a:t>
            </a:r>
            <a:r>
              <a:rPr lang="zh-CN" altLang="en-US" sz="1400" b="1" dirty="0" smtClean="0">
                <a:solidFill>
                  <a:schemeClr val="bg1"/>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Tree>
    <p:extLst>
      <p:ext uri="{BB962C8B-B14F-4D97-AF65-F5344CB8AC3E}">
        <p14:creationId xmlns:p14="http://schemas.microsoft.com/office/powerpoint/2010/main" val="1371600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O-SPL</a:t>
            </a:r>
            <a:r>
              <a:rPr lang="zh-CN" altLang="en-US" dirty="0"/>
              <a:t>的优缺点</a:t>
            </a:r>
          </a:p>
        </p:txBody>
      </p:sp>
      <p:sp>
        <p:nvSpPr>
          <p:cNvPr id="4" name="灯片编号占位符 3"/>
          <p:cNvSpPr>
            <a:spLocks noGrp="1"/>
          </p:cNvSpPr>
          <p:nvPr>
            <p:ph type="sldNum" sz="quarter" idx="12"/>
          </p:nvPr>
        </p:nvSpPr>
        <p:spPr/>
        <p:txBody>
          <a:bodyPr/>
          <a:lstStyle/>
          <a:p>
            <a:fld id="{659805D5-0B0B-4868-915D-EC573C2AF562}" type="slidenum">
              <a:rPr lang="zh-CN" altLang="en-US" smtClean="0"/>
              <a:t>21</a:t>
            </a:fld>
            <a:endParaRPr lang="zh-CN" altLang="en-US"/>
          </a:p>
        </p:txBody>
      </p:sp>
      <p:sp>
        <p:nvSpPr>
          <p:cNvPr id="7" name="内容占位符 6">
            <a:extLst>
              <a:ext uri="{FF2B5EF4-FFF2-40B4-BE49-F238E27FC236}">
                <a16:creationId xmlns="" xmlns:a16="http://schemas.microsoft.com/office/drawing/2014/main" id="{F5A224C8-2068-4D1F-8E9E-395C5634F4F6}"/>
              </a:ext>
            </a:extLst>
          </p:cNvPr>
          <p:cNvSpPr txBox="1">
            <a:spLocks noGrp="1"/>
          </p:cNvSpPr>
          <p:nvPr>
            <p:ph idx="1"/>
          </p:nvPr>
        </p:nvSpPr>
        <p:spPr>
          <a:xfrm>
            <a:off x="548258" y="3516101"/>
            <a:ext cx="8399439" cy="3016210"/>
          </a:xfrm>
          <a:prstGeom prst="rect">
            <a:avLst/>
          </a:prstGeom>
          <a:noFill/>
        </p:spPr>
        <p:txBody>
          <a:bodyPr wrap="square" rtlCol="0">
            <a:spAutoFit/>
          </a:bodyPr>
          <a:lstStyle/>
          <a:p>
            <a:pPr marL="0" indent="0">
              <a:lnSpc>
                <a:spcPct val="100000"/>
              </a:lnSpc>
              <a:buNone/>
            </a:pPr>
            <a:r>
              <a:rPr lang="zh-CN" altLang="en-US" sz="2000" b="1" dirty="0">
                <a:solidFill>
                  <a:schemeClr val="tx1"/>
                </a:solidFill>
                <a:latin typeface="Microsoft YaHei" charset="-122"/>
                <a:ea typeface="Microsoft YaHei" charset="-122"/>
                <a:cs typeface="Microsoft YaHei" charset="-122"/>
              </a:rPr>
              <a:t>优点：</a:t>
            </a:r>
            <a:endParaRPr lang="en-US" altLang="zh-CN" sz="2000" b="1" dirty="0">
              <a:solidFill>
                <a:schemeClr val="tx1"/>
              </a:solidFill>
              <a:latin typeface="Microsoft YaHei" charset="-122"/>
              <a:ea typeface="Microsoft YaHei" charset="-122"/>
              <a:cs typeface="Microsoft YaHei" charset="-122"/>
            </a:endParaRPr>
          </a:p>
          <a:p>
            <a:pPr marL="0" indent="0">
              <a:lnSpc>
                <a:spcPct val="100000"/>
              </a:lnSpc>
              <a:buNone/>
            </a:pPr>
            <a:r>
              <a:rPr lang="en-US" altLang="zh-CN" sz="2000" b="1" dirty="0">
                <a:solidFill>
                  <a:schemeClr val="tx1"/>
                </a:solidFill>
                <a:latin typeface="Microsoft YaHei" charset="-122"/>
                <a:ea typeface="Microsoft YaHei" charset="-122"/>
                <a:cs typeface="Microsoft YaHei" charset="-122"/>
              </a:rPr>
              <a:t>1.</a:t>
            </a:r>
            <a:r>
              <a:rPr lang="zh-CN" altLang="en-US" sz="2000" dirty="0">
                <a:solidFill>
                  <a:schemeClr val="tx1"/>
                </a:solidFill>
                <a:latin typeface="Microsoft YaHei" charset="-122"/>
                <a:ea typeface="Microsoft YaHei" charset="-122"/>
                <a:cs typeface="Microsoft YaHei" charset="-122"/>
              </a:rPr>
              <a:t>可应用范围广（金属、半导体、自组装单层膜、二维材料和聚合物等）</a:t>
            </a:r>
            <a:endParaRPr lang="en-US" altLang="zh-CN" sz="2000" dirty="0">
              <a:solidFill>
                <a:schemeClr val="tx1"/>
              </a:solidFill>
              <a:latin typeface="Microsoft YaHei" charset="-122"/>
              <a:ea typeface="Microsoft YaHei" charset="-122"/>
              <a:cs typeface="Microsoft YaHei" charset="-122"/>
            </a:endParaRPr>
          </a:p>
          <a:p>
            <a:pPr marL="0" indent="0">
              <a:lnSpc>
                <a:spcPct val="100000"/>
              </a:lnSpc>
              <a:buNone/>
            </a:pPr>
            <a:r>
              <a:rPr lang="en-US" altLang="zh-CN" sz="2000" b="1" dirty="0">
                <a:solidFill>
                  <a:schemeClr val="tx1"/>
                </a:solidFill>
                <a:latin typeface="Microsoft YaHei" charset="-122"/>
                <a:ea typeface="Microsoft YaHei" charset="-122"/>
                <a:cs typeface="Microsoft YaHei" charset="-122"/>
              </a:rPr>
              <a:t>2.</a:t>
            </a:r>
            <a:r>
              <a:rPr lang="zh-CN" altLang="en-US" sz="2000" dirty="0">
                <a:solidFill>
                  <a:schemeClr val="tx1"/>
                </a:solidFill>
                <a:latin typeface="Microsoft YaHei" charset="-122"/>
                <a:ea typeface="Microsoft YaHei" charset="-122"/>
                <a:cs typeface="Microsoft YaHei" charset="-122"/>
              </a:rPr>
              <a:t>工艺条件要求低</a:t>
            </a:r>
            <a:r>
              <a:rPr lang="en-US" altLang="zh-CN" sz="2000" dirty="0">
                <a:solidFill>
                  <a:schemeClr val="tx1"/>
                </a:solidFill>
                <a:latin typeface="Microsoft YaHei" charset="-122"/>
                <a:ea typeface="Microsoft YaHei" charset="-122"/>
                <a:cs typeface="Microsoft YaHei" charset="-122"/>
              </a:rPr>
              <a:t>, </a:t>
            </a:r>
            <a:r>
              <a:rPr lang="zh-CN" altLang="en-US" sz="2000" dirty="0">
                <a:solidFill>
                  <a:schemeClr val="tx1"/>
                </a:solidFill>
                <a:latin typeface="Microsoft YaHei" charset="-122"/>
                <a:ea typeface="Microsoft YaHei" charset="-122"/>
                <a:cs typeface="Microsoft YaHei" charset="-122"/>
              </a:rPr>
              <a:t>可以在室温常压环境下下进行</a:t>
            </a:r>
            <a:endParaRPr lang="en-US" altLang="zh-CN" sz="2000" dirty="0">
              <a:solidFill>
                <a:schemeClr val="tx1"/>
              </a:solidFill>
              <a:latin typeface="Microsoft YaHei" charset="-122"/>
              <a:ea typeface="Microsoft YaHei" charset="-122"/>
              <a:cs typeface="Microsoft YaHei" charset="-122"/>
            </a:endParaRPr>
          </a:p>
          <a:p>
            <a:pPr marL="0" indent="0">
              <a:lnSpc>
                <a:spcPct val="100000"/>
              </a:lnSpc>
              <a:buNone/>
            </a:pPr>
            <a:r>
              <a:rPr lang="en-US" altLang="zh-CN" sz="2000" b="1" dirty="0">
                <a:solidFill>
                  <a:schemeClr val="tx1"/>
                </a:solidFill>
                <a:latin typeface="Microsoft YaHei" charset="-122"/>
                <a:ea typeface="Microsoft YaHei" charset="-122"/>
                <a:cs typeface="Microsoft YaHei" charset="-122"/>
              </a:rPr>
              <a:t>3.</a:t>
            </a:r>
            <a:r>
              <a:rPr lang="zh-CN" altLang="en-US" sz="2000" dirty="0">
                <a:solidFill>
                  <a:schemeClr val="tx1"/>
                </a:solidFill>
                <a:latin typeface="Microsoft YaHei" charset="-122"/>
                <a:ea typeface="Microsoft YaHei" charset="-122"/>
                <a:cs typeface="Microsoft YaHei" charset="-122"/>
              </a:rPr>
              <a:t>可以同时完成多个任务</a:t>
            </a:r>
            <a:endParaRPr lang="en-US" altLang="zh-CN" sz="2000" dirty="0">
              <a:solidFill>
                <a:schemeClr val="tx1"/>
              </a:solidFill>
              <a:latin typeface="Microsoft YaHei" charset="-122"/>
              <a:ea typeface="Microsoft YaHei" charset="-122"/>
              <a:cs typeface="Microsoft YaHei" charset="-122"/>
            </a:endParaRPr>
          </a:p>
          <a:p>
            <a:pPr marL="0" indent="0">
              <a:lnSpc>
                <a:spcPct val="100000"/>
              </a:lnSpc>
              <a:buNone/>
            </a:pPr>
            <a:r>
              <a:rPr lang="zh-CN" altLang="en-US" sz="2000" b="1" dirty="0">
                <a:solidFill>
                  <a:schemeClr val="tx1"/>
                </a:solidFill>
                <a:latin typeface="Microsoft YaHei" charset="-122"/>
                <a:ea typeface="Microsoft YaHei" charset="-122"/>
                <a:cs typeface="Microsoft YaHei" charset="-122"/>
              </a:rPr>
              <a:t>缺点：</a:t>
            </a:r>
            <a:endParaRPr lang="en-US" altLang="zh-CN" sz="2000" b="1" dirty="0">
              <a:solidFill>
                <a:schemeClr val="tx1"/>
              </a:solidFill>
              <a:latin typeface="Microsoft YaHei" charset="-122"/>
              <a:ea typeface="Microsoft YaHei" charset="-122"/>
              <a:cs typeface="Microsoft YaHei" charset="-122"/>
            </a:endParaRPr>
          </a:p>
          <a:p>
            <a:pPr marL="0" indent="0">
              <a:lnSpc>
                <a:spcPct val="100000"/>
              </a:lnSpc>
              <a:buNone/>
            </a:pPr>
            <a:r>
              <a:rPr lang="en-US" altLang="zh-CN" sz="2000" b="1" dirty="0">
                <a:solidFill>
                  <a:schemeClr val="tx1"/>
                </a:solidFill>
                <a:latin typeface="Microsoft YaHei" charset="-122"/>
                <a:ea typeface="Microsoft YaHei" charset="-122"/>
                <a:cs typeface="Microsoft YaHei" charset="-122"/>
              </a:rPr>
              <a:t>1.</a:t>
            </a:r>
            <a:r>
              <a:rPr lang="zh-CN" altLang="en-US" sz="2000" dirty="0">
                <a:solidFill>
                  <a:schemeClr val="tx1"/>
                </a:solidFill>
                <a:latin typeface="Microsoft YaHei" charset="-122"/>
                <a:ea typeface="Microsoft YaHei" charset="-122"/>
                <a:cs typeface="Microsoft YaHei" charset="-122"/>
              </a:rPr>
              <a:t>制备出的原型器件达不到工业化生产的要求，实际应用还需要时间</a:t>
            </a:r>
            <a:endParaRPr lang="en-US" altLang="zh-CN" sz="2000" dirty="0">
              <a:solidFill>
                <a:schemeClr val="tx1"/>
              </a:solidFill>
              <a:latin typeface="Microsoft YaHei" charset="-122"/>
              <a:ea typeface="Microsoft YaHei" charset="-122"/>
              <a:cs typeface="Microsoft YaHei" charset="-122"/>
            </a:endParaRPr>
          </a:p>
          <a:p>
            <a:pPr marL="0" indent="0">
              <a:lnSpc>
                <a:spcPct val="100000"/>
              </a:lnSpc>
              <a:buNone/>
            </a:pPr>
            <a:r>
              <a:rPr lang="en-US" altLang="zh-CN" sz="2000" b="1" dirty="0">
                <a:solidFill>
                  <a:schemeClr val="tx1"/>
                </a:solidFill>
                <a:latin typeface="Microsoft YaHei" charset="-122"/>
                <a:ea typeface="Microsoft YaHei" charset="-122"/>
                <a:cs typeface="Microsoft YaHei" charset="-122"/>
              </a:rPr>
              <a:t>2.</a:t>
            </a:r>
            <a:r>
              <a:rPr lang="zh-CN" altLang="en-US" sz="2000" dirty="0">
                <a:solidFill>
                  <a:schemeClr val="tx1"/>
                </a:solidFill>
                <a:latin typeface="Microsoft YaHei" charset="-122"/>
                <a:ea typeface="Microsoft YaHei" charset="-122"/>
                <a:cs typeface="Microsoft YaHei" charset="-122"/>
              </a:rPr>
              <a:t>扫描速度慢，不利于形成大规模纳米图案</a:t>
            </a:r>
            <a:endParaRPr lang="en-US" altLang="zh-CN" sz="2000" dirty="0">
              <a:solidFill>
                <a:schemeClr val="tx1"/>
              </a:solidFill>
              <a:latin typeface="Microsoft YaHei" charset="-122"/>
              <a:ea typeface="Microsoft YaHei" charset="-122"/>
              <a:cs typeface="Microsoft YaHei" charset="-122"/>
            </a:endParaRPr>
          </a:p>
        </p:txBody>
      </p:sp>
      <p:pic>
        <p:nvPicPr>
          <p:cNvPr id="8" name="图片 7"/>
          <p:cNvPicPr>
            <a:picLocks noChangeAspect="1"/>
          </p:cNvPicPr>
          <p:nvPr/>
        </p:nvPicPr>
        <p:blipFill>
          <a:blip r:embed="rId3"/>
          <a:stretch>
            <a:fillRect/>
          </a:stretch>
        </p:blipFill>
        <p:spPr>
          <a:xfrm>
            <a:off x="1358468" y="1105438"/>
            <a:ext cx="6427064" cy="2696567"/>
          </a:xfrm>
          <a:prstGeom prst="rect">
            <a:avLst/>
          </a:prstGeom>
        </p:spPr>
      </p:pic>
      <p:sp>
        <p:nvSpPr>
          <p:cNvPr id="9" name="文本框 8">
            <a:extLst>
              <a:ext uri="{FF2B5EF4-FFF2-40B4-BE49-F238E27FC236}">
                <a16:creationId xmlns="" xmlns:a16="http://schemas.microsoft.com/office/drawing/2014/main" id="{A37B2A95-62C5-4178-B036-5283E8C4FEE1}"/>
              </a:ext>
            </a:extLst>
          </p:cNvPr>
          <p:cNvSpPr txBox="1"/>
          <p:nvPr/>
        </p:nvSpPr>
        <p:spPr>
          <a:xfrm>
            <a:off x="0" y="6538912"/>
            <a:ext cx="8265459" cy="307777"/>
          </a:xfrm>
          <a:prstGeom prst="rect">
            <a:avLst/>
          </a:prstGeom>
          <a:noFill/>
        </p:spPr>
        <p:txBody>
          <a:bodyPr wrap="square" rtlCol="0">
            <a:spAutoFit/>
          </a:bodyPr>
          <a:lstStyle/>
          <a:p>
            <a:r>
              <a:rPr lang="en-US" altLang="zh-CN" sz="1400" dirty="0" smtClean="0">
                <a:solidFill>
                  <a:schemeClr val="bg1">
                    <a:lumMod val="65000"/>
                  </a:schemeClr>
                </a:solidFill>
                <a:latin typeface="微软雅黑 Light" panose="020B0502040204020203" pitchFamily="34" charset="-122"/>
                <a:ea typeface="微软雅黑 Light" panose="020B0502040204020203" pitchFamily="34" charset="-122"/>
                <a:cs typeface="Times New Roman" panose="02020603050405020304" pitchFamily="18" charset="0"/>
              </a:rPr>
              <a:t>O-SPL</a:t>
            </a:r>
            <a:r>
              <a:rPr lang="zh-CN" altLang="en-US" sz="1400" dirty="0">
                <a:solidFill>
                  <a:schemeClr val="bg1">
                    <a:lumMod val="65000"/>
                  </a:schemeClr>
                </a:solidFill>
                <a:latin typeface="微软雅黑 Light" panose="020B0502040204020203" pitchFamily="34" charset="-122"/>
                <a:ea typeface="微软雅黑 Light" panose="020B0502040204020203" pitchFamily="34" charset="-122"/>
              </a:rPr>
              <a:t>法制备铁蛋白阵列示意图</a:t>
            </a:r>
            <a:r>
              <a:rPr lang="zh-CN" altLang="en-US" sz="1400" dirty="0">
                <a:solidFill>
                  <a:schemeClr val="bg1">
                    <a:lumMod val="65000"/>
                  </a:schemeClr>
                </a:solidFill>
                <a:latin typeface="微软雅黑" panose="020B0503020204020204" pitchFamily="34" charset="-122"/>
                <a:ea typeface="微软雅黑" panose="020B0503020204020204" pitchFamily="34" charset="-122"/>
              </a:rPr>
              <a:t>：</a:t>
            </a:r>
            <a:r>
              <a:rPr lang="en-US" altLang="zh-CN" sz="1400" i="1" dirty="0">
                <a:solidFill>
                  <a:schemeClr val="bg1">
                    <a:lumMod val="65000"/>
                  </a:schemeClr>
                </a:solidFill>
              </a:rPr>
              <a:t>Adv. Mater. </a:t>
            </a:r>
            <a:r>
              <a:rPr lang="en-US" altLang="zh-CN" sz="1400" b="1" dirty="0">
                <a:solidFill>
                  <a:schemeClr val="bg1">
                    <a:lumMod val="65000"/>
                  </a:schemeClr>
                </a:solidFill>
              </a:rPr>
              <a:t>22, </a:t>
            </a:r>
            <a:r>
              <a:rPr lang="en-US" altLang="zh-CN" sz="1400" dirty="0">
                <a:solidFill>
                  <a:schemeClr val="bg1">
                    <a:lumMod val="65000"/>
                  </a:schemeClr>
                </a:solidFill>
              </a:rPr>
              <a:t>588–591 (2010).</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b="1" dirty="0">
                <a:solidFill>
                  <a:schemeClr val="bg1"/>
                </a:solidFill>
                <a:latin typeface="LM Sans 10" panose="00000500000000000000" pitchFamily="50" charset="0"/>
              </a:rPr>
              <a:t>Bias-induced SPL &amp; Oxidation SPL </a:t>
            </a:r>
            <a:r>
              <a:rPr lang="zh-CN" altLang="en-US" sz="1400" b="1" dirty="0">
                <a:solidFill>
                  <a:schemeClr val="bg1"/>
                </a:solidFill>
                <a:latin typeface="LM Sans 10" panose="00000500000000000000" pitchFamily="50" charset="0"/>
              </a:rPr>
              <a:t>   </a:t>
            </a:r>
            <a:r>
              <a:rPr lang="zh-CN" altLang="en-US" sz="1400" b="1" dirty="0" smtClean="0">
                <a:solidFill>
                  <a:schemeClr val="bg1"/>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Tree>
    <p:extLst>
      <p:ext uri="{BB962C8B-B14F-4D97-AF65-F5344CB8AC3E}">
        <p14:creationId xmlns:p14="http://schemas.microsoft.com/office/powerpoint/2010/main" val="3137385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a:t>4</a:t>
            </a:r>
            <a:r>
              <a:rPr lang="en-US" altLang="zh-CN" dirty="0" smtClean="0"/>
              <a:t>.</a:t>
            </a:r>
            <a:r>
              <a:rPr lang="zh-CN" altLang="en-US" dirty="0" smtClean="0"/>
              <a:t> 其他纳米光刻技术</a:t>
            </a:r>
            <a:endParaRPr lang="zh-CN" altLang="en-US" dirty="0"/>
          </a:p>
        </p:txBody>
      </p:sp>
      <p:cxnSp>
        <p:nvCxnSpPr>
          <p:cNvPr id="7" name="直接连接符 6"/>
          <p:cNvCxnSpPr/>
          <p:nvPr/>
        </p:nvCxnSpPr>
        <p:spPr>
          <a:xfrm>
            <a:off x="648000" y="2985773"/>
            <a:ext cx="7811585" cy="0"/>
          </a:xfrm>
          <a:prstGeom prst="line">
            <a:avLst/>
          </a:prstGeom>
          <a:ln w="1905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48000" y="2985773"/>
            <a:ext cx="1296000" cy="0"/>
          </a:xfrm>
          <a:prstGeom prst="line">
            <a:avLst/>
          </a:prstGeom>
          <a:ln w="19050" cap="rnd">
            <a:solidFill>
              <a:schemeClr val="accent2">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731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Additional SPL methods</a:t>
            </a:r>
            <a:endParaRPr lang="zh-CN" altLang="en-US" dirty="0"/>
          </a:p>
        </p:txBody>
      </p:sp>
      <p:sp>
        <p:nvSpPr>
          <p:cNvPr id="4" name="灯片编号占位符 3"/>
          <p:cNvSpPr>
            <a:spLocks noGrp="1"/>
          </p:cNvSpPr>
          <p:nvPr>
            <p:ph type="sldNum" sz="quarter" idx="12"/>
          </p:nvPr>
        </p:nvSpPr>
        <p:spPr/>
        <p:txBody>
          <a:bodyPr/>
          <a:lstStyle/>
          <a:p>
            <a:fld id="{659805D5-0B0B-4868-915D-EC573C2AF562}" type="slidenum">
              <a:rPr lang="zh-CN" altLang="en-US" smtClean="0"/>
              <a:t>23</a:t>
            </a:fld>
            <a:endParaRPr lang="zh-CN" altLang="en-US"/>
          </a:p>
        </p:txBody>
      </p:sp>
      <p:sp>
        <p:nvSpPr>
          <p:cNvPr id="10" name="矩形 9">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a:solidFill>
                  <a:schemeClr val="bg2">
                    <a:lumMod val="90000"/>
                  </a:schemeClr>
                </a:solidFill>
                <a:latin typeface="LM Sans 10" panose="00000500000000000000" pitchFamily="50" charset="0"/>
              </a:rPr>
              <a:t>       </a:t>
            </a:r>
            <a:r>
              <a:rPr lang="zh-CN" altLang="en-US" sz="1400" b="1" dirty="0">
                <a:solidFill>
                  <a:schemeClr val="bg1"/>
                </a:solidFill>
                <a:latin typeface="LM Sans 10" panose="00000500000000000000" pitchFamily="50" charset="0"/>
              </a:rPr>
              <a:t>其他纳米光刻技术</a:t>
            </a:r>
            <a:r>
              <a:rPr lang="en-US" altLang="zh-CN" sz="1400" b="1" dirty="0">
                <a:solidFill>
                  <a:schemeClr val="bg1"/>
                </a:solidFill>
                <a:latin typeface="LM Sans 10" panose="00000500000000000000" pitchFamily="50" charset="0"/>
              </a:rPr>
              <a:t>    </a:t>
            </a:r>
            <a:endParaRPr lang="zh-CN" altLang="en-US" sz="1400" b="1" dirty="0">
              <a:solidFill>
                <a:schemeClr val="bg1"/>
              </a:solidFill>
              <a:latin typeface="LM Sans 10" panose="00000500000000000000" pitchFamily="50" charset="0"/>
            </a:endParaRPr>
          </a:p>
        </p:txBody>
      </p:sp>
      <p:sp>
        <p:nvSpPr>
          <p:cNvPr id="12" name="文本框 11">
            <a:extLst>
              <a:ext uri="{FF2B5EF4-FFF2-40B4-BE49-F238E27FC236}">
                <a16:creationId xmlns:a16="http://schemas.microsoft.com/office/drawing/2014/main" xmlns="" id="{A5F89311-2400-4967-AB20-95F6D3C1EADC}"/>
              </a:ext>
            </a:extLst>
          </p:cNvPr>
          <p:cNvSpPr txBox="1"/>
          <p:nvPr/>
        </p:nvSpPr>
        <p:spPr>
          <a:xfrm>
            <a:off x="614891" y="1392162"/>
            <a:ext cx="6027325" cy="1169551"/>
          </a:xfrm>
          <a:prstGeom prst="rect">
            <a:avLst/>
          </a:prstGeom>
          <a:noFill/>
        </p:spPr>
        <p:txBody>
          <a:bodyPr wrap="square" rtlCol="0">
            <a:spAutoFit/>
          </a:bodyPr>
          <a:lstStyle/>
          <a:p>
            <a:pPr marL="342900" indent="-342900" algn="just">
              <a:spcBef>
                <a:spcPts val="600"/>
              </a:spcBef>
              <a:buFont typeface="Arial" charset="0"/>
              <a:buChar char="•"/>
            </a:pPr>
            <a:r>
              <a:rPr lang="en-US" altLang="zh-CN" sz="2000" dirty="0" smtClean="0">
                <a:latin typeface="LM Sans 10" panose="00000500000000000000" pitchFamily="50" charset="0"/>
                <a:ea typeface="微软雅黑" panose="020B0503020204020204" pitchFamily="34" charset="-122"/>
              </a:rPr>
              <a:t>Nanomachining</a:t>
            </a:r>
            <a:r>
              <a:rPr lang="zh-CN" altLang="en-US" sz="2000" dirty="0">
                <a:latin typeface="LM Sans 10" panose="00000500000000000000" pitchFamily="50" charset="0"/>
                <a:ea typeface="微软雅黑" panose="020B0503020204020204" pitchFamily="34" charset="-122"/>
              </a:rPr>
              <a:t>（纳米机械加工）</a:t>
            </a:r>
          </a:p>
          <a:p>
            <a:pPr marL="342900" indent="-342900" algn="just">
              <a:spcBef>
                <a:spcPts val="600"/>
              </a:spcBef>
              <a:buFont typeface="Arial" charset="0"/>
              <a:buChar char="•"/>
            </a:pPr>
            <a:r>
              <a:rPr lang="en-US" altLang="zh-CN" sz="2000" dirty="0">
                <a:latin typeface="LM Sans 10" panose="00000500000000000000" pitchFamily="50" charset="0"/>
                <a:ea typeface="微软雅黑" panose="020B0503020204020204" pitchFamily="34" charset="-122"/>
              </a:rPr>
              <a:t>Nanoscale dispensing </a:t>
            </a:r>
            <a:r>
              <a:rPr lang="zh-CN" altLang="en-US" sz="2000" dirty="0">
                <a:latin typeface="LM Sans 10" panose="00000500000000000000" pitchFamily="50" charset="0"/>
                <a:ea typeface="微软雅黑" panose="020B0503020204020204" pitchFamily="34" charset="-122"/>
              </a:rPr>
              <a:t>（液相溶质输运）</a:t>
            </a:r>
          </a:p>
          <a:p>
            <a:pPr marL="342900" indent="-342900" algn="just">
              <a:spcBef>
                <a:spcPts val="600"/>
              </a:spcBef>
              <a:buFont typeface="Arial" charset="0"/>
              <a:buChar char="•"/>
            </a:pPr>
            <a:r>
              <a:rPr lang="en-US" altLang="zh-CN" sz="2000" dirty="0">
                <a:latin typeface="LM Sans 10" panose="00000500000000000000" pitchFamily="50" charset="0"/>
                <a:ea typeface="微软雅黑" panose="020B0503020204020204" pitchFamily="34" charset="-122"/>
              </a:rPr>
              <a:t>Dip-pen nanolithography</a:t>
            </a:r>
            <a:r>
              <a:rPr lang="zh-CN" altLang="en-US" sz="2000" dirty="0">
                <a:latin typeface="LM Sans 10" panose="00000500000000000000" pitchFamily="50" charset="0"/>
                <a:ea typeface="微软雅黑" panose="020B0503020204020204" pitchFamily="34" charset="-122"/>
              </a:rPr>
              <a:t>（纳米书写</a:t>
            </a:r>
            <a:r>
              <a:rPr lang="zh-CN" altLang="en-US" sz="2000" dirty="0" smtClean="0">
                <a:latin typeface="LM Sans 10" panose="00000500000000000000" pitchFamily="50" charset="0"/>
                <a:ea typeface="微软雅黑" panose="020B0503020204020204" pitchFamily="34" charset="-122"/>
              </a:rPr>
              <a:t>）</a:t>
            </a:r>
            <a:endParaRPr lang="zh-CN" altLang="en-US" sz="2000" dirty="0">
              <a:latin typeface="LM Sans 10" panose="00000500000000000000" pitchFamily="50" charset="0"/>
              <a:ea typeface="微软雅黑" panose="020B0503020204020204" pitchFamily="34" charset="-122"/>
            </a:endParaRPr>
          </a:p>
        </p:txBody>
      </p:sp>
    </p:spTree>
    <p:extLst>
      <p:ext uri="{BB962C8B-B14F-4D97-AF65-F5344CB8AC3E}">
        <p14:creationId xmlns:p14="http://schemas.microsoft.com/office/powerpoint/2010/main" val="1262335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Additional SPL methods</a:t>
            </a:r>
            <a:endParaRPr lang="zh-CN" altLang="en-US" dirty="0"/>
          </a:p>
        </p:txBody>
      </p:sp>
      <p:sp>
        <p:nvSpPr>
          <p:cNvPr id="4" name="灯片编号占位符 3"/>
          <p:cNvSpPr>
            <a:spLocks noGrp="1"/>
          </p:cNvSpPr>
          <p:nvPr>
            <p:ph type="sldNum" sz="quarter" idx="12"/>
          </p:nvPr>
        </p:nvSpPr>
        <p:spPr/>
        <p:txBody>
          <a:bodyPr/>
          <a:lstStyle/>
          <a:p>
            <a:fld id="{659805D5-0B0B-4868-915D-EC573C2AF562}" type="slidenum">
              <a:rPr lang="zh-CN" altLang="en-US" smtClean="0"/>
              <a:t>24</a:t>
            </a:fld>
            <a:endParaRPr lang="zh-CN" altLang="en-US"/>
          </a:p>
        </p:txBody>
      </p:sp>
      <p:sp>
        <p:nvSpPr>
          <p:cNvPr id="6" name="内容占位符 2">
            <a:extLst>
              <a:ext uri="{FF2B5EF4-FFF2-40B4-BE49-F238E27FC236}">
                <a16:creationId xmlns="" xmlns:a16="http://schemas.microsoft.com/office/drawing/2014/main" id="{F12AE7D2-3CD3-46F0-90A4-9F63A2AA6DD7}"/>
              </a:ext>
            </a:extLst>
          </p:cNvPr>
          <p:cNvSpPr>
            <a:spLocks noGrp="1"/>
          </p:cNvSpPr>
          <p:nvPr>
            <p:ph idx="1"/>
          </p:nvPr>
        </p:nvSpPr>
        <p:spPr>
          <a:xfrm>
            <a:off x="0" y="6237144"/>
            <a:ext cx="7240866" cy="637817"/>
          </a:xfrm>
        </p:spPr>
        <p:txBody>
          <a:bodyPr>
            <a:noAutofit/>
          </a:bodyPr>
          <a:lstStyle/>
          <a:p>
            <a:pPr marL="0" indent="0">
              <a:buNone/>
            </a:pPr>
            <a:r>
              <a:rPr lang="en-US" altLang="zh-CN" sz="1500" dirty="0">
                <a:solidFill>
                  <a:schemeClr val="bg1">
                    <a:lumMod val="65000"/>
                  </a:schemeClr>
                </a:solidFill>
              </a:rPr>
              <a:t>Tseng, A. A. Removing Material Using Atomic Force Microscopy with Single- and Multiple-Tip Sources. </a:t>
            </a:r>
            <a:r>
              <a:rPr lang="en-US" altLang="zh-CN" sz="1500" i="1" dirty="0">
                <a:solidFill>
                  <a:schemeClr val="bg1">
                    <a:lumMod val="65000"/>
                  </a:schemeClr>
                </a:solidFill>
              </a:rPr>
              <a:t>Small</a:t>
            </a:r>
            <a:r>
              <a:rPr lang="en-US" altLang="zh-CN" sz="1500" dirty="0">
                <a:solidFill>
                  <a:schemeClr val="bg1">
                    <a:lumMod val="65000"/>
                  </a:schemeClr>
                </a:solidFill>
              </a:rPr>
              <a:t> </a:t>
            </a:r>
            <a:r>
              <a:rPr lang="en-US" altLang="zh-CN" sz="1500" b="1" dirty="0">
                <a:solidFill>
                  <a:schemeClr val="bg1">
                    <a:lumMod val="65000"/>
                  </a:schemeClr>
                </a:solidFill>
              </a:rPr>
              <a:t>7</a:t>
            </a:r>
            <a:r>
              <a:rPr lang="en-US" altLang="zh-CN" sz="1500" dirty="0">
                <a:solidFill>
                  <a:schemeClr val="bg1">
                    <a:lumMod val="65000"/>
                  </a:schemeClr>
                </a:solidFill>
              </a:rPr>
              <a:t>, 3409-3427 (2011</a:t>
            </a:r>
            <a:r>
              <a:rPr lang="en-US" altLang="zh-CN" sz="1500" dirty="0" smtClean="0">
                <a:solidFill>
                  <a:schemeClr val="bg1">
                    <a:lumMod val="65000"/>
                  </a:schemeClr>
                </a:solidFill>
              </a:rPr>
              <a:t>).</a:t>
            </a:r>
            <a:endParaRPr lang="en-US" altLang="zh-CN" sz="1500" dirty="0">
              <a:solidFill>
                <a:schemeClr val="bg1">
                  <a:lumMod val="65000"/>
                </a:schemeClr>
              </a:solidFill>
            </a:endParaRPr>
          </a:p>
        </p:txBody>
      </p:sp>
      <p:grpSp>
        <p:nvGrpSpPr>
          <p:cNvPr id="3" name="组 2"/>
          <p:cNvGrpSpPr/>
          <p:nvPr/>
        </p:nvGrpSpPr>
        <p:grpSpPr>
          <a:xfrm>
            <a:off x="614891" y="3480714"/>
            <a:ext cx="4630654" cy="2539623"/>
            <a:chOff x="245280" y="3247817"/>
            <a:chExt cx="4630654" cy="2539623"/>
          </a:xfrm>
        </p:grpSpPr>
        <p:pic>
          <p:nvPicPr>
            <p:cNvPr id="7" name="图片 6">
              <a:extLst>
                <a:ext uri="{FF2B5EF4-FFF2-40B4-BE49-F238E27FC236}">
                  <a16:creationId xmlns="" xmlns:a16="http://schemas.microsoft.com/office/drawing/2014/main" id="{794F4413-B3B4-41F4-A4F5-EBF23565F075}"/>
                </a:ext>
              </a:extLst>
            </p:cNvPr>
            <p:cNvPicPr>
              <a:picLocks noChangeAspect="1"/>
            </p:cNvPicPr>
            <p:nvPr/>
          </p:nvPicPr>
          <p:blipFill>
            <a:blip r:embed="rId3"/>
            <a:stretch>
              <a:fillRect/>
            </a:stretch>
          </p:blipFill>
          <p:spPr>
            <a:xfrm>
              <a:off x="245280" y="3247817"/>
              <a:ext cx="4630654" cy="2052221"/>
            </a:xfrm>
            <a:prstGeom prst="rect">
              <a:avLst/>
            </a:prstGeom>
          </p:spPr>
        </p:pic>
        <p:sp>
          <p:nvSpPr>
            <p:cNvPr id="9" name="矩形 8">
              <a:extLst>
                <a:ext uri="{FF2B5EF4-FFF2-40B4-BE49-F238E27FC236}">
                  <a16:creationId xmlns="" xmlns:a16="http://schemas.microsoft.com/office/drawing/2014/main" id="{BA33D8CE-1B69-4763-A17C-9B9F100CAD3F}"/>
                </a:ext>
              </a:extLst>
            </p:cNvPr>
            <p:cNvSpPr/>
            <p:nvPr/>
          </p:nvSpPr>
          <p:spPr>
            <a:xfrm>
              <a:off x="904544" y="5418108"/>
              <a:ext cx="3312125" cy="369332"/>
            </a:xfrm>
            <a:prstGeom prst="rect">
              <a:avLst/>
            </a:prstGeom>
          </p:spPr>
          <p:txBody>
            <a:bodyPr wrap="none">
              <a:spAutoFit/>
            </a:bodyPr>
            <a:lstStyle/>
            <a:p>
              <a:r>
                <a:rPr lang="en-US" altLang="zh-CN" dirty="0">
                  <a:latin typeface="Latin Modern Sans 10" charset="0"/>
                  <a:ea typeface="Latin Modern Sans 10" charset="0"/>
                  <a:cs typeface="Latin Modern Sans 10" charset="0"/>
                </a:rPr>
                <a:t>Direct</a:t>
              </a:r>
              <a:r>
                <a:rPr lang="zh-CN" altLang="en-US" dirty="0">
                  <a:latin typeface="Latin Modern Sans 10" charset="0"/>
                  <a:ea typeface="Latin Modern Sans 10" charset="0"/>
                  <a:cs typeface="Latin Modern Sans 10" charset="0"/>
                </a:rPr>
                <a:t> </a:t>
              </a:r>
              <a:r>
                <a:rPr lang="en-US" altLang="zh-CN" dirty="0">
                  <a:latin typeface="Latin Modern Sans 10" charset="0"/>
                  <a:ea typeface="Latin Modern Sans 10" charset="0"/>
                  <a:cs typeface="Latin Modern Sans 10" charset="0"/>
                </a:rPr>
                <a:t>lithography</a:t>
              </a:r>
              <a:r>
                <a:rPr lang="zh-CN" altLang="en-US" dirty="0">
                  <a:latin typeface="Latin Modern Sans 10" charset="0"/>
                  <a:ea typeface="Latin Modern Sans 10" charset="0"/>
                  <a:cs typeface="Latin Modern Sans 10" charset="0"/>
                </a:rPr>
                <a:t> </a:t>
              </a:r>
              <a:r>
                <a:rPr lang="en-US" altLang="zh-CN" dirty="0">
                  <a:latin typeface="Latin Modern Sans 10" charset="0"/>
                  <a:ea typeface="Latin Modern Sans 10" charset="0"/>
                  <a:cs typeface="Latin Modern Sans 10" charset="0"/>
                </a:rPr>
                <a:t>with</a:t>
              </a:r>
              <a:r>
                <a:rPr lang="zh-CN" altLang="en-US" dirty="0">
                  <a:latin typeface="Latin Modern Sans 10" charset="0"/>
                  <a:ea typeface="Latin Modern Sans 10" charset="0"/>
                  <a:cs typeface="Latin Modern Sans 10" charset="0"/>
                </a:rPr>
                <a:t> </a:t>
              </a:r>
              <a:r>
                <a:rPr lang="en-US" altLang="zh-CN" dirty="0">
                  <a:latin typeface="Latin Modern Sans 10" charset="0"/>
                  <a:ea typeface="Latin Modern Sans 10" charset="0"/>
                  <a:cs typeface="Latin Modern Sans 10" charset="0"/>
                </a:rPr>
                <a:t>AFM tip</a:t>
              </a:r>
              <a:endParaRPr lang="zh-CN" altLang="en-US" dirty="0">
                <a:latin typeface="Latin Modern Sans 10" charset="0"/>
                <a:ea typeface="Latin Modern Sans 10" charset="0"/>
                <a:cs typeface="Latin Modern Sans 10" charset="0"/>
              </a:endParaRPr>
            </a:p>
          </p:txBody>
        </p:sp>
      </p:grpSp>
      <p:grpSp>
        <p:nvGrpSpPr>
          <p:cNvPr id="5" name="组 4"/>
          <p:cNvGrpSpPr/>
          <p:nvPr/>
        </p:nvGrpSpPr>
        <p:grpSpPr>
          <a:xfrm>
            <a:off x="5296894" y="1368946"/>
            <a:ext cx="3714478" cy="4651391"/>
            <a:chOff x="5275599" y="1172927"/>
            <a:chExt cx="3714478" cy="4651391"/>
          </a:xfrm>
        </p:grpSpPr>
        <p:pic>
          <p:nvPicPr>
            <p:cNvPr id="8" name="图片 7">
              <a:extLst>
                <a:ext uri="{FF2B5EF4-FFF2-40B4-BE49-F238E27FC236}">
                  <a16:creationId xmlns="" xmlns:a16="http://schemas.microsoft.com/office/drawing/2014/main" id="{CF8716B2-6AF4-4088-8E4A-D7018D02E039}"/>
                </a:ext>
              </a:extLst>
            </p:cNvPr>
            <p:cNvPicPr>
              <a:picLocks noChangeAspect="1"/>
            </p:cNvPicPr>
            <p:nvPr/>
          </p:nvPicPr>
          <p:blipFill rotWithShape="1">
            <a:blip r:embed="rId4"/>
            <a:srcRect l="2327" t="9956" r="50819" b="34075"/>
            <a:stretch/>
          </p:blipFill>
          <p:spPr>
            <a:xfrm>
              <a:off x="5672078" y="1172927"/>
              <a:ext cx="2921520" cy="2038252"/>
            </a:xfrm>
            <a:prstGeom prst="rect">
              <a:avLst/>
            </a:prstGeom>
          </p:spPr>
        </p:pic>
        <p:sp>
          <p:nvSpPr>
            <p:cNvPr id="12" name="矩形 11">
              <a:extLst>
                <a:ext uri="{FF2B5EF4-FFF2-40B4-BE49-F238E27FC236}">
                  <a16:creationId xmlns="" xmlns:a16="http://schemas.microsoft.com/office/drawing/2014/main" id="{59AFE7E1-EA67-4599-97BE-3F678EDD4D17}"/>
                </a:ext>
              </a:extLst>
            </p:cNvPr>
            <p:cNvSpPr/>
            <p:nvPr/>
          </p:nvSpPr>
          <p:spPr>
            <a:xfrm>
              <a:off x="5275599" y="5454986"/>
              <a:ext cx="3714478" cy="369332"/>
            </a:xfrm>
            <a:prstGeom prst="rect">
              <a:avLst/>
            </a:prstGeom>
          </p:spPr>
          <p:txBody>
            <a:bodyPr wrap="none">
              <a:spAutoFit/>
            </a:bodyPr>
            <a:lstStyle/>
            <a:p>
              <a:r>
                <a:rPr lang="en-US" altLang="zh-CN" dirty="0">
                  <a:latin typeface="Latin Modern Sans 10" charset="0"/>
                  <a:ea typeface="Latin Modern Sans 10" charset="0"/>
                  <a:cs typeface="Latin Modern Sans 10" charset="0"/>
                </a:rPr>
                <a:t>Heated AFM tip on polymer surface</a:t>
              </a:r>
              <a:endParaRPr lang="zh-CN" altLang="en-US" dirty="0">
                <a:latin typeface="Latin Modern Sans 10" charset="0"/>
                <a:ea typeface="Latin Modern Sans 10" charset="0"/>
                <a:cs typeface="Latin Modern Sans 10" charset="0"/>
              </a:endParaRPr>
            </a:p>
          </p:txBody>
        </p:sp>
        <p:pic>
          <p:nvPicPr>
            <p:cNvPr id="13" name="图片 12">
              <a:extLst>
                <a:ext uri="{FF2B5EF4-FFF2-40B4-BE49-F238E27FC236}">
                  <a16:creationId xmlns="" xmlns:a16="http://schemas.microsoft.com/office/drawing/2014/main" id="{CF8716B2-6AF4-4088-8E4A-D7018D02E039}"/>
                </a:ext>
              </a:extLst>
            </p:cNvPr>
            <p:cNvPicPr>
              <a:picLocks noChangeAspect="1"/>
            </p:cNvPicPr>
            <p:nvPr/>
          </p:nvPicPr>
          <p:blipFill rotWithShape="1">
            <a:blip r:embed="rId4"/>
            <a:srcRect l="50590" t="9483" r="2743" b="34389"/>
            <a:stretch/>
          </p:blipFill>
          <p:spPr>
            <a:xfrm>
              <a:off x="5672078" y="3309020"/>
              <a:ext cx="2921520" cy="2052221"/>
            </a:xfrm>
            <a:prstGeom prst="rect">
              <a:avLst/>
            </a:prstGeom>
          </p:spPr>
        </p:pic>
      </p:grpSp>
      <p:sp>
        <p:nvSpPr>
          <p:cNvPr id="14" name="文本框 13">
            <a:extLst>
              <a:ext uri="{FF2B5EF4-FFF2-40B4-BE49-F238E27FC236}">
                <a16:creationId xmlns:a16="http://schemas.microsoft.com/office/drawing/2014/main" xmlns="" id="{A5F89311-2400-4967-AB20-95F6D3C1EADC}"/>
              </a:ext>
            </a:extLst>
          </p:cNvPr>
          <p:cNvSpPr txBox="1"/>
          <p:nvPr/>
        </p:nvSpPr>
        <p:spPr>
          <a:xfrm>
            <a:off x="614891" y="1392162"/>
            <a:ext cx="6027325" cy="1169551"/>
          </a:xfrm>
          <a:prstGeom prst="rect">
            <a:avLst/>
          </a:prstGeom>
          <a:noFill/>
        </p:spPr>
        <p:txBody>
          <a:bodyPr wrap="square" rtlCol="0">
            <a:spAutoFit/>
          </a:bodyPr>
          <a:lstStyle/>
          <a:p>
            <a:pPr marL="342900" indent="-342900" algn="just">
              <a:spcBef>
                <a:spcPts val="600"/>
              </a:spcBef>
              <a:buFont typeface="Arial" charset="0"/>
              <a:buChar char="•"/>
            </a:pPr>
            <a:r>
              <a:rPr lang="en-US" altLang="zh-CN" sz="2000" dirty="0" smtClean="0">
                <a:latin typeface="LM Sans 10" panose="00000500000000000000" pitchFamily="50" charset="0"/>
                <a:ea typeface="微软雅黑" panose="020B0503020204020204" pitchFamily="34" charset="-122"/>
              </a:rPr>
              <a:t>Nanomachining</a:t>
            </a:r>
            <a:r>
              <a:rPr lang="zh-CN" altLang="en-US" sz="2000" dirty="0">
                <a:latin typeface="LM Sans 10" panose="00000500000000000000" pitchFamily="50" charset="0"/>
                <a:ea typeface="微软雅黑" panose="020B0503020204020204" pitchFamily="34" charset="-122"/>
              </a:rPr>
              <a:t>（纳米机械加工）</a:t>
            </a:r>
          </a:p>
          <a:p>
            <a:pPr marL="342900" indent="-342900" algn="just">
              <a:spcBef>
                <a:spcPts val="600"/>
              </a:spcBef>
              <a:buFont typeface="Arial" charset="0"/>
              <a:buChar char="•"/>
            </a:pPr>
            <a:r>
              <a:rPr lang="en-US" altLang="zh-CN" sz="2000" dirty="0">
                <a:solidFill>
                  <a:schemeClr val="bg1">
                    <a:lumMod val="65000"/>
                  </a:schemeClr>
                </a:solidFill>
                <a:latin typeface="LM Sans 10" panose="00000500000000000000" pitchFamily="50" charset="0"/>
                <a:ea typeface="微软雅黑" panose="020B0503020204020204" pitchFamily="34" charset="-122"/>
              </a:rPr>
              <a:t>Nanoscale dispensing </a:t>
            </a:r>
            <a:r>
              <a:rPr lang="zh-CN" altLang="en-US" sz="2000" dirty="0">
                <a:solidFill>
                  <a:schemeClr val="bg1">
                    <a:lumMod val="65000"/>
                  </a:schemeClr>
                </a:solidFill>
                <a:latin typeface="LM Sans 10" panose="00000500000000000000" pitchFamily="50" charset="0"/>
                <a:ea typeface="微软雅黑" panose="020B0503020204020204" pitchFamily="34" charset="-122"/>
              </a:rPr>
              <a:t>（液相溶质输运）</a:t>
            </a:r>
          </a:p>
          <a:p>
            <a:pPr marL="342900" indent="-342900" algn="just">
              <a:spcBef>
                <a:spcPts val="600"/>
              </a:spcBef>
              <a:buFont typeface="Arial" charset="0"/>
              <a:buChar char="•"/>
            </a:pPr>
            <a:r>
              <a:rPr lang="en-US" altLang="zh-CN" sz="2000" dirty="0">
                <a:solidFill>
                  <a:schemeClr val="bg1">
                    <a:lumMod val="65000"/>
                  </a:schemeClr>
                </a:solidFill>
                <a:latin typeface="LM Sans 10" panose="00000500000000000000" pitchFamily="50" charset="0"/>
                <a:ea typeface="微软雅黑" panose="020B0503020204020204" pitchFamily="34" charset="-122"/>
              </a:rPr>
              <a:t>Dip-pen nanolithography</a:t>
            </a:r>
            <a:r>
              <a:rPr lang="zh-CN" altLang="en-US" sz="2000" dirty="0">
                <a:solidFill>
                  <a:schemeClr val="bg1">
                    <a:lumMod val="65000"/>
                  </a:schemeClr>
                </a:solidFill>
                <a:latin typeface="LM Sans 10" panose="00000500000000000000" pitchFamily="50" charset="0"/>
                <a:ea typeface="微软雅黑" panose="020B0503020204020204" pitchFamily="34" charset="-122"/>
              </a:rPr>
              <a:t>（纳米书写</a:t>
            </a:r>
            <a:r>
              <a:rPr lang="zh-CN" altLang="en-US" sz="2000" dirty="0" smtClean="0">
                <a:solidFill>
                  <a:schemeClr val="bg1">
                    <a:lumMod val="65000"/>
                  </a:schemeClr>
                </a:solidFill>
                <a:latin typeface="LM Sans 10" panose="00000500000000000000" pitchFamily="50" charset="0"/>
                <a:ea typeface="微软雅黑" panose="020B0503020204020204" pitchFamily="34" charset="-122"/>
              </a:rPr>
              <a:t>）</a:t>
            </a:r>
            <a:endParaRPr lang="zh-CN" altLang="en-US" sz="2000" dirty="0">
              <a:solidFill>
                <a:schemeClr val="bg1">
                  <a:lumMod val="65000"/>
                </a:schemeClr>
              </a:solidFill>
              <a:latin typeface="LM Sans 10" panose="00000500000000000000" pitchFamily="50" charset="0"/>
              <a:ea typeface="微软雅黑" panose="020B0503020204020204" pitchFamily="34" charset="-122"/>
            </a:endParaRPr>
          </a:p>
        </p:txBody>
      </p:sp>
      <p:sp>
        <p:nvSpPr>
          <p:cNvPr id="17" name="矩形 16">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a:solidFill>
                  <a:schemeClr val="bg2">
                    <a:lumMod val="90000"/>
                  </a:schemeClr>
                </a:solidFill>
                <a:latin typeface="LM Sans 10" panose="00000500000000000000" pitchFamily="50" charset="0"/>
              </a:rPr>
              <a:t>       </a:t>
            </a:r>
            <a:r>
              <a:rPr lang="zh-CN" altLang="en-US" sz="1400" b="1" dirty="0">
                <a:solidFill>
                  <a:schemeClr val="bg1"/>
                </a:solidFill>
                <a:latin typeface="LM Sans 10" panose="00000500000000000000" pitchFamily="50" charset="0"/>
              </a:rPr>
              <a:t>其他纳米光刻技术</a:t>
            </a:r>
            <a:r>
              <a:rPr lang="en-US" altLang="zh-CN" sz="1400" b="1" dirty="0">
                <a:solidFill>
                  <a:schemeClr val="bg1"/>
                </a:solidFill>
                <a:latin typeface="LM Sans 10" panose="00000500000000000000" pitchFamily="50" charset="0"/>
              </a:rPr>
              <a:t>    </a:t>
            </a:r>
            <a:endParaRPr lang="zh-CN" altLang="en-US" sz="1400" b="1" dirty="0">
              <a:solidFill>
                <a:schemeClr val="bg1"/>
              </a:solidFill>
              <a:latin typeface="LM Sans 10" panose="00000500000000000000" pitchFamily="50" charset="0"/>
            </a:endParaRPr>
          </a:p>
        </p:txBody>
      </p:sp>
    </p:spTree>
    <p:extLst>
      <p:ext uri="{BB962C8B-B14F-4D97-AF65-F5344CB8AC3E}">
        <p14:creationId xmlns:p14="http://schemas.microsoft.com/office/powerpoint/2010/main" val="910682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Additional SPL methods</a:t>
            </a:r>
            <a:endParaRPr lang="zh-CN" altLang="en-US" dirty="0"/>
          </a:p>
        </p:txBody>
      </p:sp>
      <p:sp>
        <p:nvSpPr>
          <p:cNvPr id="4" name="灯片编号占位符 3"/>
          <p:cNvSpPr>
            <a:spLocks noGrp="1"/>
          </p:cNvSpPr>
          <p:nvPr>
            <p:ph type="sldNum" sz="quarter" idx="12"/>
          </p:nvPr>
        </p:nvSpPr>
        <p:spPr/>
        <p:txBody>
          <a:bodyPr/>
          <a:lstStyle/>
          <a:p>
            <a:fld id="{659805D5-0B0B-4868-915D-EC573C2AF562}" type="slidenum">
              <a:rPr lang="zh-CN" altLang="en-US" smtClean="0"/>
              <a:t>25</a:t>
            </a:fld>
            <a:endParaRPr lang="zh-CN" altLang="en-US"/>
          </a:p>
        </p:txBody>
      </p:sp>
      <p:pic>
        <p:nvPicPr>
          <p:cNvPr id="15" name="图片 14">
            <a:extLst>
              <a:ext uri="{FF2B5EF4-FFF2-40B4-BE49-F238E27FC236}">
                <a16:creationId xmlns="" xmlns:a16="http://schemas.microsoft.com/office/drawing/2014/main" id="{A7DA74D4-ACE8-4FD4-A2BE-52FAEB3B8D84}"/>
              </a:ext>
            </a:extLst>
          </p:cNvPr>
          <p:cNvPicPr>
            <a:picLocks noChangeAspect="1"/>
          </p:cNvPicPr>
          <p:nvPr/>
        </p:nvPicPr>
        <p:blipFill>
          <a:blip r:embed="rId3"/>
          <a:stretch>
            <a:fillRect/>
          </a:stretch>
        </p:blipFill>
        <p:spPr>
          <a:xfrm>
            <a:off x="850598" y="2776937"/>
            <a:ext cx="3548464" cy="2887553"/>
          </a:xfrm>
          <a:prstGeom prst="rect">
            <a:avLst/>
          </a:prstGeom>
        </p:spPr>
      </p:pic>
      <p:pic>
        <p:nvPicPr>
          <p:cNvPr id="16" name="图片 15">
            <a:extLst>
              <a:ext uri="{FF2B5EF4-FFF2-40B4-BE49-F238E27FC236}">
                <a16:creationId xmlns="" xmlns:a16="http://schemas.microsoft.com/office/drawing/2014/main" id="{BD5F81EF-E772-45B1-8938-6E501245685D}"/>
              </a:ext>
            </a:extLst>
          </p:cNvPr>
          <p:cNvPicPr>
            <a:picLocks noChangeAspect="1"/>
          </p:cNvPicPr>
          <p:nvPr/>
        </p:nvPicPr>
        <p:blipFill>
          <a:blip r:embed="rId4"/>
          <a:stretch>
            <a:fillRect/>
          </a:stretch>
        </p:blipFill>
        <p:spPr>
          <a:xfrm>
            <a:off x="4874509" y="2776936"/>
            <a:ext cx="3386124" cy="2887553"/>
          </a:xfrm>
          <a:prstGeom prst="rect">
            <a:avLst/>
          </a:prstGeom>
        </p:spPr>
      </p:pic>
      <p:sp>
        <p:nvSpPr>
          <p:cNvPr id="17" name="文本框 16">
            <a:extLst>
              <a:ext uri="{FF2B5EF4-FFF2-40B4-BE49-F238E27FC236}">
                <a16:creationId xmlns="" xmlns:a16="http://schemas.microsoft.com/office/drawing/2014/main" id="{1C27ADD7-95C0-41B5-BCDF-DD762F556260}"/>
              </a:ext>
            </a:extLst>
          </p:cNvPr>
          <p:cNvSpPr txBox="1"/>
          <p:nvPr/>
        </p:nvSpPr>
        <p:spPr>
          <a:xfrm>
            <a:off x="897906" y="5677229"/>
            <a:ext cx="3738880" cy="369332"/>
          </a:xfrm>
          <a:prstGeom prst="rect">
            <a:avLst/>
          </a:prstGeom>
          <a:noFill/>
        </p:spPr>
        <p:txBody>
          <a:bodyPr wrap="square" rtlCol="0">
            <a:spAutoFit/>
          </a:bodyPr>
          <a:lstStyle/>
          <a:p>
            <a:r>
              <a:rPr lang="en-US" altLang="zh-CN" dirty="0">
                <a:latin typeface="Latin Modern Sans 10" charset="0"/>
                <a:ea typeface="Latin Modern Sans 10" charset="0"/>
                <a:cs typeface="Latin Modern Sans 10" charset="0"/>
              </a:rPr>
              <a:t>AFM combined with a fluid channel</a:t>
            </a:r>
          </a:p>
        </p:txBody>
      </p:sp>
      <p:sp>
        <p:nvSpPr>
          <p:cNvPr id="18" name="矩形 17">
            <a:extLst>
              <a:ext uri="{FF2B5EF4-FFF2-40B4-BE49-F238E27FC236}">
                <a16:creationId xmlns="" xmlns:a16="http://schemas.microsoft.com/office/drawing/2014/main" id="{910C9E72-A5F6-49C4-A9AF-C2852497FB2E}"/>
              </a:ext>
            </a:extLst>
          </p:cNvPr>
          <p:cNvSpPr/>
          <p:nvPr/>
        </p:nvSpPr>
        <p:spPr>
          <a:xfrm>
            <a:off x="5138333" y="5664489"/>
            <a:ext cx="2858475" cy="369332"/>
          </a:xfrm>
          <a:prstGeom prst="rect">
            <a:avLst/>
          </a:prstGeom>
        </p:spPr>
        <p:txBody>
          <a:bodyPr wrap="none">
            <a:spAutoFit/>
          </a:bodyPr>
          <a:lstStyle/>
          <a:p>
            <a:r>
              <a:rPr lang="en-US" altLang="zh-CN" dirty="0">
                <a:latin typeface="Latin Modern Sans 10" charset="0"/>
                <a:ea typeface="Latin Modern Sans 10" charset="0"/>
                <a:cs typeface="Latin Modern Sans 10" charset="0"/>
              </a:rPr>
              <a:t>Solution injected into a cell</a:t>
            </a:r>
            <a:endParaRPr lang="zh-CN" altLang="en-US" dirty="0">
              <a:latin typeface="Latin Modern Sans 10" charset="0"/>
              <a:ea typeface="Latin Modern Sans 10" charset="0"/>
              <a:cs typeface="Latin Modern Sans 10" charset="0"/>
            </a:endParaRPr>
          </a:p>
        </p:txBody>
      </p:sp>
      <p:sp>
        <p:nvSpPr>
          <p:cNvPr id="19" name="内容占位符 2">
            <a:extLst>
              <a:ext uri="{FF2B5EF4-FFF2-40B4-BE49-F238E27FC236}">
                <a16:creationId xmlns="" xmlns:a16="http://schemas.microsoft.com/office/drawing/2014/main" id="{F17CE8ED-30DA-4890-BE79-47F7A730F59E}"/>
              </a:ext>
            </a:extLst>
          </p:cNvPr>
          <p:cNvSpPr>
            <a:spLocks noGrp="1"/>
          </p:cNvSpPr>
          <p:nvPr>
            <p:ph idx="1"/>
          </p:nvPr>
        </p:nvSpPr>
        <p:spPr>
          <a:xfrm>
            <a:off x="-322" y="6280447"/>
            <a:ext cx="8948057" cy="599440"/>
          </a:xfrm>
        </p:spPr>
        <p:txBody>
          <a:bodyPr>
            <a:normAutofit fontScale="62500" lnSpcReduction="20000"/>
          </a:bodyPr>
          <a:lstStyle/>
          <a:p>
            <a:pPr marL="0" indent="0">
              <a:buNone/>
            </a:pPr>
            <a:r>
              <a:rPr lang="en-US" altLang="zh-CN" dirty="0">
                <a:solidFill>
                  <a:schemeClr val="bg1">
                    <a:lumMod val="65000"/>
                  </a:schemeClr>
                </a:solidFill>
              </a:rPr>
              <a:t>Meister, A.</a:t>
            </a:r>
            <a:r>
              <a:rPr lang="en-US" altLang="zh-CN" i="1" dirty="0">
                <a:solidFill>
                  <a:schemeClr val="bg1">
                    <a:lumMod val="65000"/>
                  </a:schemeClr>
                </a:solidFill>
              </a:rPr>
              <a:t> et al.</a:t>
            </a:r>
            <a:r>
              <a:rPr lang="en-US" altLang="zh-CN" dirty="0">
                <a:solidFill>
                  <a:schemeClr val="bg1">
                    <a:lumMod val="65000"/>
                  </a:schemeClr>
                </a:solidFill>
              </a:rPr>
              <a:t> </a:t>
            </a:r>
            <a:r>
              <a:rPr lang="en-US" altLang="zh-CN" dirty="0" err="1">
                <a:solidFill>
                  <a:schemeClr val="bg1">
                    <a:lumMod val="65000"/>
                  </a:schemeClr>
                </a:solidFill>
              </a:rPr>
              <a:t>FluidFM</a:t>
            </a:r>
            <a:r>
              <a:rPr lang="en-US" altLang="zh-CN" dirty="0">
                <a:solidFill>
                  <a:schemeClr val="bg1">
                    <a:lumMod val="65000"/>
                  </a:schemeClr>
                </a:solidFill>
              </a:rPr>
              <a:t>: Combining Atomic Force Microscopy and </a:t>
            </a:r>
            <a:r>
              <a:rPr lang="en-US" altLang="zh-CN" dirty="0" err="1">
                <a:solidFill>
                  <a:schemeClr val="bg1">
                    <a:lumMod val="65000"/>
                  </a:schemeClr>
                </a:solidFill>
              </a:rPr>
              <a:t>Nanofluidics</a:t>
            </a:r>
            <a:r>
              <a:rPr lang="en-US" altLang="zh-CN" dirty="0">
                <a:solidFill>
                  <a:schemeClr val="bg1">
                    <a:lumMod val="65000"/>
                  </a:schemeClr>
                </a:solidFill>
              </a:rPr>
              <a:t> in a Universal Liquid Delivery System for Single Cell Applications and Beyond. </a:t>
            </a:r>
            <a:r>
              <a:rPr lang="en-US" altLang="zh-CN" i="1" dirty="0">
                <a:solidFill>
                  <a:schemeClr val="bg1">
                    <a:lumMod val="65000"/>
                  </a:schemeClr>
                </a:solidFill>
              </a:rPr>
              <a:t>Nano Letters</a:t>
            </a:r>
            <a:r>
              <a:rPr lang="en-US" altLang="zh-CN" dirty="0">
                <a:solidFill>
                  <a:schemeClr val="bg1">
                    <a:lumMod val="65000"/>
                  </a:schemeClr>
                </a:solidFill>
              </a:rPr>
              <a:t> </a:t>
            </a:r>
            <a:r>
              <a:rPr lang="en-US" altLang="zh-CN" b="1" dirty="0">
                <a:solidFill>
                  <a:schemeClr val="bg1">
                    <a:lumMod val="65000"/>
                  </a:schemeClr>
                </a:solidFill>
              </a:rPr>
              <a:t>9</a:t>
            </a:r>
            <a:r>
              <a:rPr lang="fr-FR" altLang="zh-CN" dirty="0">
                <a:solidFill>
                  <a:schemeClr val="bg1">
                    <a:lumMod val="65000"/>
                  </a:schemeClr>
                </a:solidFill>
              </a:rPr>
              <a:t>, 2501-2507, (2009</a:t>
            </a:r>
            <a:r>
              <a:rPr lang="fr-FR" altLang="zh-CN" dirty="0" smtClean="0">
                <a:solidFill>
                  <a:schemeClr val="bg1">
                    <a:lumMod val="65000"/>
                  </a:schemeClr>
                </a:solidFill>
              </a:rPr>
              <a:t>).</a:t>
            </a:r>
            <a:endParaRPr lang="fr-FR" altLang="zh-CN" dirty="0">
              <a:solidFill>
                <a:schemeClr val="bg1">
                  <a:lumMod val="65000"/>
                </a:schemeClr>
              </a:solidFill>
            </a:endParaRPr>
          </a:p>
        </p:txBody>
      </p:sp>
      <p:sp>
        <p:nvSpPr>
          <p:cNvPr id="20" name="文本框 19">
            <a:extLst>
              <a:ext uri="{FF2B5EF4-FFF2-40B4-BE49-F238E27FC236}">
                <a16:creationId xmlns:a16="http://schemas.microsoft.com/office/drawing/2014/main" xmlns="" id="{A5F89311-2400-4967-AB20-95F6D3C1EADC}"/>
              </a:ext>
            </a:extLst>
          </p:cNvPr>
          <p:cNvSpPr txBox="1"/>
          <p:nvPr/>
        </p:nvSpPr>
        <p:spPr>
          <a:xfrm>
            <a:off x="614891" y="1392162"/>
            <a:ext cx="6027325" cy="1169551"/>
          </a:xfrm>
          <a:prstGeom prst="rect">
            <a:avLst/>
          </a:prstGeom>
          <a:noFill/>
        </p:spPr>
        <p:txBody>
          <a:bodyPr wrap="square" rtlCol="0">
            <a:spAutoFit/>
          </a:bodyPr>
          <a:lstStyle/>
          <a:p>
            <a:pPr marL="342900" indent="-342900" algn="just">
              <a:spcBef>
                <a:spcPts val="600"/>
              </a:spcBef>
              <a:buFont typeface="Arial" charset="0"/>
              <a:buChar char="•"/>
            </a:pPr>
            <a:r>
              <a:rPr lang="en-US" altLang="zh-CN" sz="2000" dirty="0" smtClean="0">
                <a:solidFill>
                  <a:schemeClr val="bg1">
                    <a:lumMod val="65000"/>
                  </a:schemeClr>
                </a:solidFill>
                <a:latin typeface="LM Sans 10" panose="00000500000000000000" pitchFamily="50" charset="0"/>
                <a:ea typeface="微软雅黑" panose="020B0503020204020204" pitchFamily="34" charset="-122"/>
              </a:rPr>
              <a:t>Nanomachining</a:t>
            </a:r>
            <a:r>
              <a:rPr lang="zh-CN" altLang="en-US" sz="2000" dirty="0">
                <a:solidFill>
                  <a:schemeClr val="bg1">
                    <a:lumMod val="65000"/>
                  </a:schemeClr>
                </a:solidFill>
                <a:latin typeface="LM Sans 10" panose="00000500000000000000" pitchFamily="50" charset="0"/>
                <a:ea typeface="微软雅黑" panose="020B0503020204020204" pitchFamily="34" charset="-122"/>
              </a:rPr>
              <a:t>（纳米机械加工）</a:t>
            </a:r>
          </a:p>
          <a:p>
            <a:pPr marL="342900" indent="-342900" algn="just">
              <a:spcBef>
                <a:spcPts val="600"/>
              </a:spcBef>
              <a:buFont typeface="Arial" charset="0"/>
              <a:buChar char="•"/>
            </a:pPr>
            <a:r>
              <a:rPr lang="en-US" altLang="zh-CN" sz="2000" dirty="0">
                <a:latin typeface="LM Sans 10" panose="00000500000000000000" pitchFamily="50" charset="0"/>
                <a:ea typeface="微软雅黑" panose="020B0503020204020204" pitchFamily="34" charset="-122"/>
              </a:rPr>
              <a:t>Nanoscale dispensing </a:t>
            </a:r>
            <a:r>
              <a:rPr lang="zh-CN" altLang="en-US" sz="2000" dirty="0">
                <a:latin typeface="LM Sans 10" panose="00000500000000000000" pitchFamily="50" charset="0"/>
                <a:ea typeface="微软雅黑" panose="020B0503020204020204" pitchFamily="34" charset="-122"/>
              </a:rPr>
              <a:t>（液相溶质输运）</a:t>
            </a:r>
          </a:p>
          <a:p>
            <a:pPr marL="342900" indent="-342900" algn="just">
              <a:spcBef>
                <a:spcPts val="600"/>
              </a:spcBef>
              <a:buFont typeface="Arial" charset="0"/>
              <a:buChar char="•"/>
            </a:pPr>
            <a:r>
              <a:rPr lang="en-US" altLang="zh-CN" sz="2000" dirty="0">
                <a:solidFill>
                  <a:schemeClr val="bg1">
                    <a:lumMod val="65000"/>
                  </a:schemeClr>
                </a:solidFill>
                <a:latin typeface="LM Sans 10" panose="00000500000000000000" pitchFamily="50" charset="0"/>
                <a:ea typeface="微软雅黑" panose="020B0503020204020204" pitchFamily="34" charset="-122"/>
              </a:rPr>
              <a:t>Dip-pen nanolithography</a:t>
            </a:r>
            <a:r>
              <a:rPr lang="zh-CN" altLang="en-US" sz="2000" dirty="0">
                <a:solidFill>
                  <a:schemeClr val="bg1">
                    <a:lumMod val="65000"/>
                  </a:schemeClr>
                </a:solidFill>
                <a:latin typeface="LM Sans 10" panose="00000500000000000000" pitchFamily="50" charset="0"/>
                <a:ea typeface="微软雅黑" panose="020B0503020204020204" pitchFamily="34" charset="-122"/>
              </a:rPr>
              <a:t>（纳米书写</a:t>
            </a:r>
            <a:r>
              <a:rPr lang="zh-CN" altLang="en-US" sz="2000" dirty="0" smtClean="0">
                <a:solidFill>
                  <a:schemeClr val="bg1">
                    <a:lumMod val="65000"/>
                  </a:schemeClr>
                </a:solidFill>
                <a:latin typeface="LM Sans 10" panose="00000500000000000000" pitchFamily="50" charset="0"/>
                <a:ea typeface="微软雅黑" panose="020B0503020204020204" pitchFamily="34" charset="-122"/>
              </a:rPr>
              <a:t>）</a:t>
            </a:r>
            <a:endParaRPr lang="zh-CN" altLang="en-US" sz="2000" dirty="0">
              <a:solidFill>
                <a:schemeClr val="bg1">
                  <a:lumMod val="65000"/>
                </a:schemeClr>
              </a:solidFill>
              <a:latin typeface="LM Sans 10" panose="00000500000000000000" pitchFamily="50" charset="0"/>
              <a:ea typeface="微软雅黑" panose="020B0503020204020204" pitchFamily="34" charset="-122"/>
            </a:endParaRPr>
          </a:p>
        </p:txBody>
      </p:sp>
      <p:sp>
        <p:nvSpPr>
          <p:cNvPr id="21" name="矩形 20">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a:solidFill>
                  <a:schemeClr val="bg2">
                    <a:lumMod val="90000"/>
                  </a:schemeClr>
                </a:solidFill>
                <a:latin typeface="LM Sans 10" panose="00000500000000000000" pitchFamily="50" charset="0"/>
              </a:rPr>
              <a:t>       </a:t>
            </a:r>
            <a:r>
              <a:rPr lang="zh-CN" altLang="en-US" sz="1400" b="1" dirty="0">
                <a:solidFill>
                  <a:schemeClr val="bg1"/>
                </a:solidFill>
                <a:latin typeface="LM Sans 10" panose="00000500000000000000" pitchFamily="50" charset="0"/>
              </a:rPr>
              <a:t>其他纳米光刻技术</a:t>
            </a:r>
            <a:r>
              <a:rPr lang="en-US" altLang="zh-CN" sz="1400" b="1" dirty="0">
                <a:solidFill>
                  <a:schemeClr val="bg1"/>
                </a:solidFill>
                <a:latin typeface="LM Sans 10" panose="00000500000000000000" pitchFamily="50" charset="0"/>
              </a:rPr>
              <a:t>    </a:t>
            </a:r>
            <a:endParaRPr lang="zh-CN" altLang="en-US" sz="1400" b="1" dirty="0">
              <a:solidFill>
                <a:schemeClr val="bg1"/>
              </a:solidFill>
              <a:latin typeface="LM Sans 10" panose="00000500000000000000" pitchFamily="50" charset="0"/>
            </a:endParaRPr>
          </a:p>
        </p:txBody>
      </p:sp>
    </p:spTree>
    <p:extLst>
      <p:ext uri="{BB962C8B-B14F-4D97-AF65-F5344CB8AC3E}">
        <p14:creationId xmlns:p14="http://schemas.microsoft.com/office/powerpoint/2010/main" val="492245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Additional SPL methods</a:t>
            </a:r>
            <a:endParaRPr lang="zh-CN" altLang="en-US" dirty="0"/>
          </a:p>
        </p:txBody>
      </p:sp>
      <p:sp>
        <p:nvSpPr>
          <p:cNvPr id="4" name="灯片编号占位符 3"/>
          <p:cNvSpPr>
            <a:spLocks noGrp="1"/>
          </p:cNvSpPr>
          <p:nvPr>
            <p:ph type="sldNum" sz="quarter" idx="12"/>
          </p:nvPr>
        </p:nvSpPr>
        <p:spPr/>
        <p:txBody>
          <a:bodyPr/>
          <a:lstStyle/>
          <a:p>
            <a:fld id="{659805D5-0B0B-4868-915D-EC573C2AF562}" type="slidenum">
              <a:rPr lang="zh-CN" altLang="en-US" smtClean="0"/>
              <a:t>26</a:t>
            </a:fld>
            <a:endParaRPr lang="zh-CN" altLang="en-US"/>
          </a:p>
        </p:txBody>
      </p:sp>
      <p:sp>
        <p:nvSpPr>
          <p:cNvPr id="12" name="文本框 11">
            <a:extLst>
              <a:ext uri="{FF2B5EF4-FFF2-40B4-BE49-F238E27FC236}">
                <a16:creationId xmlns:a16="http://schemas.microsoft.com/office/drawing/2014/main" xmlns="" id="{A5F89311-2400-4967-AB20-95F6D3C1EADC}"/>
              </a:ext>
            </a:extLst>
          </p:cNvPr>
          <p:cNvSpPr txBox="1"/>
          <p:nvPr/>
        </p:nvSpPr>
        <p:spPr>
          <a:xfrm>
            <a:off x="614891" y="1392162"/>
            <a:ext cx="6027325" cy="1169551"/>
          </a:xfrm>
          <a:prstGeom prst="rect">
            <a:avLst/>
          </a:prstGeom>
          <a:noFill/>
        </p:spPr>
        <p:txBody>
          <a:bodyPr wrap="square" rtlCol="0">
            <a:spAutoFit/>
          </a:bodyPr>
          <a:lstStyle/>
          <a:p>
            <a:pPr marL="342900" indent="-342900" algn="just">
              <a:spcBef>
                <a:spcPts val="600"/>
              </a:spcBef>
              <a:buFont typeface="Arial" charset="0"/>
              <a:buChar char="•"/>
            </a:pPr>
            <a:r>
              <a:rPr lang="en-US" altLang="zh-CN" sz="2000" dirty="0" smtClean="0">
                <a:solidFill>
                  <a:schemeClr val="bg1">
                    <a:lumMod val="65000"/>
                  </a:schemeClr>
                </a:solidFill>
                <a:latin typeface="LM Sans 10" panose="00000500000000000000" pitchFamily="50" charset="0"/>
                <a:ea typeface="微软雅黑" panose="020B0503020204020204" pitchFamily="34" charset="-122"/>
              </a:rPr>
              <a:t>Nanomachining</a:t>
            </a:r>
            <a:r>
              <a:rPr lang="zh-CN" altLang="en-US" sz="2000" dirty="0">
                <a:solidFill>
                  <a:schemeClr val="bg1">
                    <a:lumMod val="65000"/>
                  </a:schemeClr>
                </a:solidFill>
                <a:latin typeface="LM Sans 10" panose="00000500000000000000" pitchFamily="50" charset="0"/>
                <a:ea typeface="微软雅黑" panose="020B0503020204020204" pitchFamily="34" charset="-122"/>
              </a:rPr>
              <a:t>（纳米机械加工）</a:t>
            </a:r>
          </a:p>
          <a:p>
            <a:pPr marL="342900" indent="-342900" algn="just">
              <a:spcBef>
                <a:spcPts val="600"/>
              </a:spcBef>
              <a:buFont typeface="Arial" charset="0"/>
              <a:buChar char="•"/>
            </a:pPr>
            <a:r>
              <a:rPr lang="en-US" altLang="zh-CN" sz="2000" dirty="0">
                <a:solidFill>
                  <a:schemeClr val="bg1">
                    <a:lumMod val="65000"/>
                  </a:schemeClr>
                </a:solidFill>
                <a:latin typeface="LM Sans 10" panose="00000500000000000000" pitchFamily="50" charset="0"/>
                <a:ea typeface="微软雅黑" panose="020B0503020204020204" pitchFamily="34" charset="-122"/>
              </a:rPr>
              <a:t>Nanoscale dispensing </a:t>
            </a:r>
            <a:r>
              <a:rPr lang="zh-CN" altLang="en-US" sz="2000" dirty="0">
                <a:solidFill>
                  <a:schemeClr val="bg1">
                    <a:lumMod val="65000"/>
                  </a:schemeClr>
                </a:solidFill>
                <a:latin typeface="LM Sans 10" panose="00000500000000000000" pitchFamily="50" charset="0"/>
                <a:ea typeface="微软雅黑" panose="020B0503020204020204" pitchFamily="34" charset="-122"/>
              </a:rPr>
              <a:t>（液相溶质输运）</a:t>
            </a:r>
          </a:p>
          <a:p>
            <a:pPr marL="342900" indent="-342900" algn="just">
              <a:spcBef>
                <a:spcPts val="600"/>
              </a:spcBef>
              <a:buFont typeface="Arial" charset="0"/>
              <a:buChar char="•"/>
            </a:pPr>
            <a:r>
              <a:rPr lang="en-US" altLang="zh-CN" sz="2000" dirty="0">
                <a:latin typeface="LM Sans 10" panose="00000500000000000000" pitchFamily="50" charset="0"/>
                <a:ea typeface="微软雅黑" panose="020B0503020204020204" pitchFamily="34" charset="-122"/>
              </a:rPr>
              <a:t>Dip-pen nanolithography</a:t>
            </a:r>
            <a:r>
              <a:rPr lang="zh-CN" altLang="en-US" sz="2000" dirty="0">
                <a:latin typeface="LM Sans 10" panose="00000500000000000000" pitchFamily="50" charset="0"/>
                <a:ea typeface="微软雅黑" panose="020B0503020204020204" pitchFamily="34" charset="-122"/>
              </a:rPr>
              <a:t>（纳米书写</a:t>
            </a:r>
            <a:r>
              <a:rPr lang="zh-CN" altLang="en-US" sz="2000" dirty="0" smtClean="0">
                <a:latin typeface="LM Sans 10" panose="00000500000000000000" pitchFamily="50" charset="0"/>
                <a:ea typeface="微软雅黑" panose="020B0503020204020204" pitchFamily="34" charset="-122"/>
              </a:rPr>
              <a:t>）</a:t>
            </a:r>
            <a:endParaRPr lang="zh-CN" altLang="en-US" sz="2000" dirty="0">
              <a:latin typeface="LM Sans 10" panose="00000500000000000000" pitchFamily="50" charset="0"/>
              <a:ea typeface="微软雅黑" panose="020B0503020204020204" pitchFamily="34" charset="-122"/>
            </a:endParaRPr>
          </a:p>
        </p:txBody>
      </p:sp>
      <p:pic>
        <p:nvPicPr>
          <p:cNvPr id="13" name="图片 12">
            <a:extLst>
              <a:ext uri="{FF2B5EF4-FFF2-40B4-BE49-F238E27FC236}">
                <a16:creationId xmlns="" xmlns:a16="http://schemas.microsoft.com/office/drawing/2014/main" id="{02A1A549-F5EA-465A-BCA1-6A9554C39EB4}"/>
              </a:ext>
            </a:extLst>
          </p:cNvPr>
          <p:cNvPicPr>
            <a:picLocks noChangeAspect="1"/>
          </p:cNvPicPr>
          <p:nvPr/>
        </p:nvPicPr>
        <p:blipFill>
          <a:blip r:embed="rId3"/>
          <a:stretch>
            <a:fillRect/>
          </a:stretch>
        </p:blipFill>
        <p:spPr>
          <a:xfrm>
            <a:off x="1986946" y="2561713"/>
            <a:ext cx="5170108" cy="3336576"/>
          </a:xfrm>
          <a:prstGeom prst="rect">
            <a:avLst/>
          </a:prstGeom>
        </p:spPr>
      </p:pic>
      <p:sp>
        <p:nvSpPr>
          <p:cNvPr id="14" name="文本框 13">
            <a:extLst>
              <a:ext uri="{FF2B5EF4-FFF2-40B4-BE49-F238E27FC236}">
                <a16:creationId xmlns="" xmlns:a16="http://schemas.microsoft.com/office/drawing/2014/main" id="{FD69F844-5C04-4C2D-91C4-81072E450ECD}"/>
              </a:ext>
            </a:extLst>
          </p:cNvPr>
          <p:cNvSpPr txBox="1"/>
          <p:nvPr/>
        </p:nvSpPr>
        <p:spPr>
          <a:xfrm>
            <a:off x="1697341" y="5757987"/>
            <a:ext cx="5749317" cy="369332"/>
          </a:xfrm>
          <a:prstGeom prst="rect">
            <a:avLst/>
          </a:prstGeom>
          <a:noFill/>
        </p:spPr>
        <p:txBody>
          <a:bodyPr wrap="square" rtlCol="0">
            <a:spAutoFit/>
          </a:bodyPr>
          <a:lstStyle/>
          <a:p>
            <a:r>
              <a:rPr lang="en-US" altLang="zh-CN" dirty="0">
                <a:latin typeface="Latin Modern Sans 10" charset="0"/>
                <a:ea typeface="Latin Modern Sans 10" charset="0"/>
                <a:cs typeface="Latin Modern Sans 10" charset="0"/>
              </a:rPr>
              <a:t>Fix antigen molecules onto the Au surface to detect HIV </a:t>
            </a:r>
          </a:p>
        </p:txBody>
      </p:sp>
      <p:sp>
        <p:nvSpPr>
          <p:cNvPr id="20" name="内容占位符 2">
            <a:extLst>
              <a:ext uri="{FF2B5EF4-FFF2-40B4-BE49-F238E27FC236}">
                <a16:creationId xmlns="" xmlns:a16="http://schemas.microsoft.com/office/drawing/2014/main" id="{94CBCF18-CE93-4FF4-8309-808D70A85B5B}"/>
              </a:ext>
            </a:extLst>
          </p:cNvPr>
          <p:cNvSpPr>
            <a:spLocks noGrp="1"/>
          </p:cNvSpPr>
          <p:nvPr>
            <p:ph idx="1"/>
          </p:nvPr>
        </p:nvSpPr>
        <p:spPr>
          <a:xfrm>
            <a:off x="0" y="6242614"/>
            <a:ext cx="7641771" cy="615386"/>
          </a:xfrm>
        </p:spPr>
        <p:txBody>
          <a:bodyPr>
            <a:noAutofit/>
          </a:bodyPr>
          <a:lstStyle/>
          <a:p>
            <a:pPr marL="0" indent="0">
              <a:buNone/>
            </a:pPr>
            <a:r>
              <a:rPr lang="en-US" altLang="zh-CN" sz="1500" dirty="0">
                <a:solidFill>
                  <a:schemeClr val="bg1">
                    <a:lumMod val="65000"/>
                  </a:schemeClr>
                </a:solidFill>
              </a:rPr>
              <a:t>Salaita, K., Wang, Y. &amp; </a:t>
            </a:r>
            <a:r>
              <a:rPr lang="en-US" altLang="zh-CN" sz="1500" dirty="0" err="1">
                <a:solidFill>
                  <a:schemeClr val="bg1">
                    <a:lumMod val="65000"/>
                  </a:schemeClr>
                </a:solidFill>
              </a:rPr>
              <a:t>Mirkin</a:t>
            </a:r>
            <a:r>
              <a:rPr lang="en-US" altLang="zh-CN" sz="1500" dirty="0">
                <a:solidFill>
                  <a:schemeClr val="bg1">
                    <a:lumMod val="65000"/>
                  </a:schemeClr>
                </a:solidFill>
              </a:rPr>
              <a:t>, C. A. Applications of dip-pen nanolithography. </a:t>
            </a:r>
            <a:r>
              <a:rPr lang="en-US" altLang="zh-CN" sz="1500" i="1" dirty="0">
                <a:solidFill>
                  <a:schemeClr val="bg1">
                    <a:lumMod val="65000"/>
                  </a:schemeClr>
                </a:solidFill>
              </a:rPr>
              <a:t>Nature Nanotechnology</a:t>
            </a:r>
            <a:r>
              <a:rPr lang="en-US" altLang="zh-CN" sz="1500" dirty="0">
                <a:solidFill>
                  <a:schemeClr val="bg1">
                    <a:lumMod val="65000"/>
                  </a:schemeClr>
                </a:solidFill>
              </a:rPr>
              <a:t> </a:t>
            </a:r>
            <a:r>
              <a:rPr lang="en-US" altLang="zh-CN" sz="1500" b="1" dirty="0">
                <a:solidFill>
                  <a:schemeClr val="bg1">
                    <a:lumMod val="65000"/>
                  </a:schemeClr>
                </a:solidFill>
              </a:rPr>
              <a:t>2</a:t>
            </a:r>
            <a:r>
              <a:rPr lang="it-IT" altLang="zh-CN" sz="1500" dirty="0">
                <a:solidFill>
                  <a:schemeClr val="bg1">
                    <a:lumMod val="65000"/>
                  </a:schemeClr>
                </a:solidFill>
              </a:rPr>
              <a:t>, 145-155,(2007</a:t>
            </a:r>
            <a:r>
              <a:rPr lang="it-IT" altLang="zh-CN" sz="1500" dirty="0" smtClean="0">
                <a:solidFill>
                  <a:schemeClr val="bg1">
                    <a:lumMod val="65000"/>
                  </a:schemeClr>
                </a:solidFill>
              </a:rPr>
              <a:t>).</a:t>
            </a:r>
            <a:endParaRPr lang="it-IT" altLang="zh-CN" sz="1500" dirty="0">
              <a:solidFill>
                <a:schemeClr val="bg1">
                  <a:lumMod val="65000"/>
                </a:schemeClr>
              </a:solidFill>
            </a:endParaRPr>
          </a:p>
        </p:txBody>
      </p:sp>
      <p:sp>
        <p:nvSpPr>
          <p:cNvPr id="21" name="矩形 20">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a:solidFill>
                  <a:schemeClr val="bg2">
                    <a:lumMod val="90000"/>
                  </a:schemeClr>
                </a:solidFill>
                <a:latin typeface="LM Sans 10" panose="00000500000000000000" pitchFamily="50" charset="0"/>
              </a:rPr>
              <a:t>       </a:t>
            </a:r>
            <a:r>
              <a:rPr lang="zh-CN" altLang="en-US" sz="1400" b="1" dirty="0">
                <a:solidFill>
                  <a:schemeClr val="bg1"/>
                </a:solidFill>
                <a:latin typeface="LM Sans 10" panose="00000500000000000000" pitchFamily="50" charset="0"/>
              </a:rPr>
              <a:t>其他纳米光刻技术</a:t>
            </a:r>
            <a:r>
              <a:rPr lang="en-US" altLang="zh-CN" sz="1400" b="1" dirty="0">
                <a:solidFill>
                  <a:schemeClr val="bg1"/>
                </a:solidFill>
                <a:latin typeface="LM Sans 10" panose="00000500000000000000" pitchFamily="50" charset="0"/>
              </a:rPr>
              <a:t>    </a:t>
            </a:r>
            <a:endParaRPr lang="zh-CN" altLang="en-US" sz="1400" b="1" dirty="0">
              <a:solidFill>
                <a:schemeClr val="bg1"/>
              </a:solidFill>
              <a:latin typeface="LM Sans 10" panose="00000500000000000000" pitchFamily="50" charset="0"/>
            </a:endParaRPr>
          </a:p>
        </p:txBody>
      </p:sp>
    </p:spTree>
    <p:extLst>
      <p:ext uri="{BB962C8B-B14F-4D97-AF65-F5344CB8AC3E}">
        <p14:creationId xmlns:p14="http://schemas.microsoft.com/office/powerpoint/2010/main" val="12501745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Fira Sans" panose="020B0503050000020004"/>
              </a:rPr>
              <a:t>Closing remarks</a:t>
            </a:r>
            <a:endParaRPr lang="zh-CN" altLang="en-US" dirty="0"/>
          </a:p>
        </p:txBody>
      </p:sp>
      <p:sp>
        <p:nvSpPr>
          <p:cNvPr id="4" name="灯片编号占位符 3"/>
          <p:cNvSpPr>
            <a:spLocks noGrp="1"/>
          </p:cNvSpPr>
          <p:nvPr>
            <p:ph type="sldNum" sz="quarter" idx="12"/>
          </p:nvPr>
        </p:nvSpPr>
        <p:spPr/>
        <p:txBody>
          <a:bodyPr/>
          <a:lstStyle/>
          <a:p>
            <a:fld id="{659805D5-0B0B-4868-915D-EC573C2AF562}" type="slidenum">
              <a:rPr lang="zh-CN" altLang="en-US" smtClean="0"/>
              <a:t>27</a:t>
            </a:fld>
            <a:endParaRPr lang="zh-CN" altLang="en-US"/>
          </a:p>
        </p:txBody>
      </p:sp>
      <p:sp>
        <p:nvSpPr>
          <p:cNvPr id="12" name="文本框 11">
            <a:extLst>
              <a:ext uri="{FF2B5EF4-FFF2-40B4-BE49-F238E27FC236}">
                <a16:creationId xmlns:a16="http://schemas.microsoft.com/office/drawing/2014/main" xmlns="" id="{A5F89311-2400-4967-AB20-95F6D3C1EADC}"/>
              </a:ext>
            </a:extLst>
          </p:cNvPr>
          <p:cNvSpPr txBox="1"/>
          <p:nvPr/>
        </p:nvSpPr>
        <p:spPr>
          <a:xfrm>
            <a:off x="419413" y="1542922"/>
            <a:ext cx="8305174" cy="4093428"/>
          </a:xfrm>
          <a:prstGeom prst="rect">
            <a:avLst/>
          </a:prstGeom>
          <a:noFill/>
        </p:spPr>
        <p:txBody>
          <a:bodyPr wrap="square" rtlCol="0">
            <a:spAutoFit/>
          </a:bodyPr>
          <a:lstStyle/>
          <a:p>
            <a:pPr marL="342900" indent="-342900" algn="just">
              <a:spcBef>
                <a:spcPts val="600"/>
              </a:spcBef>
              <a:buFont typeface="Arial" charset="0"/>
              <a:buChar char="•"/>
            </a:pPr>
            <a:r>
              <a:rPr lang="en-US" altLang="zh-CN" sz="2400" dirty="0">
                <a:latin typeface="LM Sans 10" panose="00000500000000000000" pitchFamily="50" charset="0"/>
                <a:ea typeface="微软雅黑" panose="020B0503020204020204" pitchFamily="34" charset="-122"/>
              </a:rPr>
              <a:t>Scanning probe lithography(SPL) provides various methods to pattern with nanoscale precision, especially on 2D materials</a:t>
            </a:r>
          </a:p>
          <a:p>
            <a:pPr marL="342900" indent="-342900" algn="just">
              <a:spcBef>
                <a:spcPts val="600"/>
              </a:spcBef>
              <a:buFont typeface="Arial" charset="0"/>
              <a:buChar char="•"/>
            </a:pPr>
            <a:endParaRPr lang="en-US" altLang="zh-CN" sz="2400" dirty="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en-US" altLang="zh-CN" sz="2400" dirty="0">
                <a:latin typeface="LM Sans 10" panose="00000500000000000000" pitchFamily="50" charset="0"/>
                <a:ea typeface="微软雅黑" panose="020B0503020204020204" pitchFamily="34" charset="-122"/>
              </a:rPr>
              <a:t>Experimental results have proved the feasibility and versatility of SPL  </a:t>
            </a:r>
          </a:p>
          <a:p>
            <a:pPr marL="342900" indent="-342900" algn="just">
              <a:spcBef>
                <a:spcPts val="600"/>
              </a:spcBef>
              <a:buFont typeface="Arial" charset="0"/>
              <a:buChar char="•"/>
            </a:pPr>
            <a:endParaRPr lang="en-US" altLang="zh-CN" sz="2400" dirty="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en-US" altLang="zh-CN" sz="2400" dirty="0">
                <a:latin typeface="LM Sans 10" panose="00000500000000000000" pitchFamily="50" charset="0"/>
                <a:ea typeface="微软雅黑" panose="020B0503020204020204" pitchFamily="34" charset="-122"/>
              </a:rPr>
              <a:t>Problems such as low efficiency(speed of patterning) and short tip lifetime are major challenges to the further development of </a:t>
            </a:r>
            <a:r>
              <a:rPr lang="en-US" altLang="zh-CN" sz="2400" dirty="0" smtClean="0">
                <a:latin typeface="LM Sans 10" panose="00000500000000000000" pitchFamily="50" charset="0"/>
                <a:ea typeface="微软雅黑" panose="020B0503020204020204" pitchFamily="34" charset="-122"/>
              </a:rPr>
              <a:t>SPL</a:t>
            </a:r>
            <a:endParaRPr lang="en-US" altLang="zh-CN" sz="2400" dirty="0">
              <a:latin typeface="LM Sans 10" panose="00000500000000000000" pitchFamily="50" charset="0"/>
              <a:ea typeface="微软雅黑" panose="020B0503020204020204" pitchFamily="34" charset="-122"/>
            </a:endParaRPr>
          </a:p>
        </p:txBody>
      </p:sp>
      <p:sp>
        <p:nvSpPr>
          <p:cNvPr id="11" name="矩形 10">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bg2">
                    <a:lumMod val="90000"/>
                  </a:schemeClr>
                </a:solidFill>
                <a:latin typeface="LM Sans 10" panose="00000500000000000000" pitchFamily="50" charset="0"/>
              </a:rPr>
              <a:t>纳米加工技术简介</a:t>
            </a:r>
            <a:r>
              <a:rPr lang="en-US" altLang="zh-CN" sz="1400" dirty="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t-SPL</a:t>
            </a:r>
            <a:r>
              <a:rPr lang="zh-CN" altLang="en-US" sz="1400" dirty="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&amp;</a:t>
            </a:r>
            <a:r>
              <a:rPr lang="zh-CN" altLang="en-US" sz="1400" dirty="0">
                <a:solidFill>
                  <a:schemeClr val="bg2">
                    <a:lumMod val="90000"/>
                  </a:schemeClr>
                </a:solidFill>
                <a:latin typeface="LM Sans 10" panose="00000500000000000000" pitchFamily="50" charset="0"/>
              </a:rPr>
              <a:t> </a:t>
            </a:r>
            <a:r>
              <a:rPr lang="en-US" altLang="zh-CN" sz="1400" dirty="0" err="1">
                <a:solidFill>
                  <a:schemeClr val="bg2">
                    <a:lumMod val="90000"/>
                  </a:schemeClr>
                </a:solidFill>
                <a:latin typeface="LM Sans 10" panose="00000500000000000000" pitchFamily="50" charset="0"/>
              </a:rPr>
              <a:t>tc</a:t>
            </a:r>
            <a:r>
              <a:rPr lang="en-US" altLang="zh-CN" sz="1400" dirty="0">
                <a:solidFill>
                  <a:schemeClr val="bg2">
                    <a:lumMod val="90000"/>
                  </a:schemeClr>
                </a:solidFill>
                <a:latin typeface="LM Sans 10" panose="00000500000000000000" pitchFamily="50" charset="0"/>
              </a:rPr>
              <a:t>-SPL  </a:t>
            </a:r>
            <a:r>
              <a:rPr lang="en-US" altLang="zh-CN" sz="1400" dirty="0" smtClean="0">
                <a:solidFill>
                  <a:schemeClr val="bg2">
                    <a:lumMod val="90000"/>
                  </a:schemeClr>
                </a:solidFill>
                <a:latin typeface="LM Sans 10" panose="00000500000000000000" pitchFamily="50" charset="0"/>
              </a:rPr>
              <a:t>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a:solidFill>
                  <a:schemeClr val="bg2">
                    <a:lumMod val="90000"/>
                  </a:schemeClr>
                </a:solidFill>
                <a:latin typeface="LM Sans 10" panose="00000500000000000000" pitchFamily="50" charset="0"/>
              </a:rPr>
              <a:t>       </a:t>
            </a:r>
            <a:r>
              <a:rPr lang="zh-CN" altLang="en-US" sz="1400" b="1" dirty="0">
                <a:solidFill>
                  <a:schemeClr val="bg1"/>
                </a:solidFill>
                <a:latin typeface="LM Sans 10" panose="00000500000000000000" pitchFamily="50" charset="0"/>
              </a:rPr>
              <a:t>其他纳米光刻技术</a:t>
            </a:r>
            <a:r>
              <a:rPr lang="en-US" altLang="zh-CN" sz="1400" b="1" dirty="0">
                <a:solidFill>
                  <a:schemeClr val="bg1"/>
                </a:solidFill>
                <a:latin typeface="LM Sans 10" panose="00000500000000000000" pitchFamily="50" charset="0"/>
              </a:rPr>
              <a:t>    </a:t>
            </a:r>
            <a:endParaRPr lang="zh-CN" altLang="en-US" sz="1400" b="1" dirty="0">
              <a:solidFill>
                <a:schemeClr val="bg1"/>
              </a:solidFill>
              <a:latin typeface="LM Sans 10" panose="00000500000000000000" pitchFamily="50" charset="0"/>
            </a:endParaRPr>
          </a:p>
        </p:txBody>
      </p:sp>
    </p:spTree>
    <p:extLst>
      <p:ext uri="{BB962C8B-B14F-4D97-AF65-F5344CB8AC3E}">
        <p14:creationId xmlns:p14="http://schemas.microsoft.com/office/powerpoint/2010/main" val="1631484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ln>
            <a:solidFill>
              <a:schemeClr val="bg1"/>
            </a:solidFill>
          </a:ln>
        </p:spPr>
        <p:txBody>
          <a:bodyPr>
            <a:normAutofit/>
          </a:bodyPr>
          <a:lstStyle/>
          <a:p>
            <a:r>
              <a:rPr lang="en-US" altLang="zh-CN" sz="4000" b="1" dirty="0" smtClean="0"/>
              <a:t>Thank</a:t>
            </a:r>
            <a:r>
              <a:rPr lang="zh-CN" altLang="en-US" sz="4000" b="1" dirty="0" smtClean="0"/>
              <a:t> </a:t>
            </a:r>
            <a:r>
              <a:rPr lang="en-US" altLang="zh-CN" sz="4000" b="1" dirty="0" smtClean="0"/>
              <a:t>you</a:t>
            </a:r>
            <a:r>
              <a:rPr lang="zh-CN" altLang="en-US" sz="4000" b="1" dirty="0" smtClean="0"/>
              <a:t> </a:t>
            </a:r>
            <a:r>
              <a:rPr lang="en-US" altLang="zh-CN" sz="4000" b="1" dirty="0" smtClean="0"/>
              <a:t>for</a:t>
            </a:r>
            <a:r>
              <a:rPr lang="zh-CN" altLang="en-US" sz="4000" b="1" dirty="0" smtClean="0"/>
              <a:t> </a:t>
            </a:r>
            <a:r>
              <a:rPr lang="en-US" altLang="zh-CN" sz="4000" b="1" dirty="0" smtClean="0"/>
              <a:t>your</a:t>
            </a:r>
            <a:r>
              <a:rPr lang="zh-CN" altLang="en-US" sz="4000" b="1" dirty="0" smtClean="0"/>
              <a:t> </a:t>
            </a:r>
            <a:r>
              <a:rPr lang="en-US" altLang="zh-CN" sz="4000" b="1" dirty="0" smtClean="0"/>
              <a:t>attention</a:t>
            </a:r>
            <a:r>
              <a:rPr lang="en-US" altLang="zh-CN" sz="4000" b="1" dirty="0"/>
              <a:t>.</a:t>
            </a:r>
            <a:endParaRPr lang="zh-CN" altLang="en-US" sz="4000" b="1" dirty="0"/>
          </a:p>
        </p:txBody>
      </p:sp>
      <p:sp>
        <p:nvSpPr>
          <p:cNvPr id="5" name="灯片编号占位符 4"/>
          <p:cNvSpPr>
            <a:spLocks noGrp="1"/>
          </p:cNvSpPr>
          <p:nvPr>
            <p:ph type="sldNum" sz="quarter" idx="12"/>
          </p:nvPr>
        </p:nvSpPr>
        <p:spPr/>
        <p:txBody>
          <a:bodyPr/>
          <a:lstStyle/>
          <a:p>
            <a:fld id="{659805D5-0B0B-4868-915D-EC573C2AF562}" type="slidenum">
              <a:rPr lang="zh-CN" altLang="en-US" smtClean="0"/>
              <a:pPr/>
              <a:t>28</a:t>
            </a:fld>
            <a:endParaRPr lang="zh-CN" altLang="en-US"/>
          </a:p>
        </p:txBody>
      </p:sp>
      <p:cxnSp>
        <p:nvCxnSpPr>
          <p:cNvPr id="7" name="直接连接符 6"/>
          <p:cNvCxnSpPr/>
          <p:nvPr/>
        </p:nvCxnSpPr>
        <p:spPr>
          <a:xfrm>
            <a:off x="648000" y="2985773"/>
            <a:ext cx="7811585" cy="0"/>
          </a:xfrm>
          <a:prstGeom prst="line">
            <a:avLst/>
          </a:prstGeom>
          <a:ln w="1905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48000" y="2985773"/>
            <a:ext cx="1296000" cy="0"/>
          </a:xfrm>
          <a:prstGeom prst="line">
            <a:avLst/>
          </a:prstGeom>
          <a:ln w="19050" cap="rnd">
            <a:solidFill>
              <a:schemeClr val="accent2">
                <a:lumMod val="75000"/>
                <a:alpha val="80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12000" y="3188747"/>
            <a:ext cx="8314286" cy="1908215"/>
          </a:xfrm>
          <a:prstGeom prst="rect">
            <a:avLst/>
          </a:prstGeom>
          <a:noFill/>
        </p:spPr>
        <p:txBody>
          <a:bodyPr wrap="square" rtlCol="0">
            <a:spAutoFit/>
          </a:bodyPr>
          <a:lstStyle/>
          <a:p>
            <a:r>
              <a:rPr lang="en-US" altLang="zh-CN" sz="2800" dirty="0">
                <a:solidFill>
                  <a:schemeClr val="bg1">
                    <a:lumMod val="65000"/>
                  </a:schemeClr>
                </a:solidFill>
                <a:latin typeface="LM Sans 10" panose="00000500000000000000" pitchFamily="50" charset="0"/>
                <a:ea typeface="微软雅黑" panose="020B0503020204020204" pitchFamily="34" charset="-122"/>
              </a:rPr>
              <a:t>Advanced scanning probe </a:t>
            </a:r>
            <a:r>
              <a:rPr lang="en-US" altLang="zh-CN" sz="2800" dirty="0" smtClean="0">
                <a:solidFill>
                  <a:schemeClr val="bg1">
                    <a:lumMod val="65000"/>
                  </a:schemeClr>
                </a:solidFill>
                <a:latin typeface="LM Sans 10" panose="00000500000000000000" pitchFamily="50" charset="0"/>
                <a:ea typeface="微软雅黑" panose="020B0503020204020204" pitchFamily="34" charset="-122"/>
              </a:rPr>
              <a:t>lithography</a:t>
            </a:r>
            <a:endParaRPr lang="en-US" altLang="zh-CN" dirty="0" smtClean="0">
              <a:solidFill>
                <a:schemeClr val="bg1">
                  <a:lumMod val="65000"/>
                </a:schemeClr>
              </a:solidFill>
              <a:latin typeface="LM Sans 10" panose="00000500000000000000" pitchFamily="50" charset="0"/>
              <a:ea typeface="微软雅黑" panose="020B0503020204020204" pitchFamily="34" charset="-122"/>
            </a:endParaRPr>
          </a:p>
          <a:p>
            <a:r>
              <a:rPr lang="en-US" altLang="zh-CN" dirty="0" err="1" smtClean="0">
                <a:solidFill>
                  <a:schemeClr val="bg1">
                    <a:lumMod val="65000"/>
                  </a:schemeClr>
                </a:solidFill>
                <a:latin typeface="LM Sans 10" panose="00000500000000000000" pitchFamily="50" charset="0"/>
                <a:ea typeface="微软雅黑" panose="020B0503020204020204" pitchFamily="34" charset="-122"/>
              </a:rPr>
              <a:t>Jiaxi</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 Zhu(</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朱家玺</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 </a:t>
            </a:r>
            <a:r>
              <a:rPr lang="en-US" altLang="zh-CN" dirty="0" err="1" smtClean="0">
                <a:solidFill>
                  <a:schemeClr val="bg1">
                    <a:lumMod val="65000"/>
                  </a:schemeClr>
                </a:solidFill>
                <a:latin typeface="LM Sans 10" panose="00000500000000000000" pitchFamily="50" charset="0"/>
                <a:ea typeface="微软雅黑" panose="020B0503020204020204" pitchFamily="34" charset="-122"/>
              </a:rPr>
              <a:t>Guanzhong</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 Zhao(</a:t>
            </a:r>
            <a:r>
              <a:rPr lang="zh-CN" altLang="en-US" dirty="0">
                <a:solidFill>
                  <a:schemeClr val="bg1">
                    <a:lumMod val="65000"/>
                  </a:schemeClr>
                </a:solidFill>
                <a:latin typeface="LM Sans 10" panose="00000500000000000000" pitchFamily="50" charset="0"/>
                <a:ea typeface="微软雅黑" panose="020B0503020204020204" pitchFamily="34" charset="-122"/>
              </a:rPr>
              <a:t>赵灌</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中</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 </a:t>
            </a:r>
          </a:p>
          <a:p>
            <a:r>
              <a:rPr lang="en-US" altLang="zh-CN" dirty="0" err="1" smtClean="0">
                <a:solidFill>
                  <a:schemeClr val="bg1">
                    <a:lumMod val="65000"/>
                  </a:schemeClr>
                </a:solidFill>
                <a:latin typeface="LM Sans 10" panose="00000500000000000000" pitchFamily="50" charset="0"/>
                <a:ea typeface="微软雅黑" panose="020B0503020204020204" pitchFamily="34" charset="-122"/>
              </a:rPr>
              <a:t>Ruixue</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 Zhu(</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朱锐雪</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 </a:t>
            </a:r>
            <a:r>
              <a:rPr lang="en-US" altLang="zh-CN" dirty="0" err="1" smtClean="0">
                <a:solidFill>
                  <a:schemeClr val="bg1">
                    <a:lumMod val="65000"/>
                  </a:schemeClr>
                </a:solidFill>
                <a:latin typeface="LM Sans 10" panose="00000500000000000000" pitchFamily="50" charset="0"/>
                <a:ea typeface="微软雅黑" panose="020B0503020204020204" pitchFamily="34" charset="-122"/>
              </a:rPr>
              <a:t>Renfei</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 Wang(</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王任飞</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a:t>
            </a:r>
          </a:p>
          <a:p>
            <a:r>
              <a:rPr lang="en-US" altLang="zh-CN" dirty="0" smtClean="0">
                <a:solidFill>
                  <a:schemeClr val="bg1">
                    <a:lumMod val="65000"/>
                  </a:schemeClr>
                </a:solidFill>
                <a:latin typeface="LM Sans 10" panose="00000500000000000000" pitchFamily="50" charset="0"/>
                <a:ea typeface="微软雅黑" panose="020B0503020204020204" pitchFamily="34" charset="-122"/>
              </a:rPr>
              <a:t>Kai</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 </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Zhang(</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张凯</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 </a:t>
            </a:r>
            <a:r>
              <a:rPr lang="en-US" altLang="zh-CN" dirty="0" err="1" smtClean="0">
                <a:solidFill>
                  <a:schemeClr val="bg1">
                    <a:lumMod val="65000"/>
                  </a:schemeClr>
                </a:solidFill>
                <a:latin typeface="LM Sans 10" panose="00000500000000000000" pitchFamily="50" charset="0"/>
                <a:ea typeface="微软雅黑" panose="020B0503020204020204" pitchFamily="34" charset="-122"/>
              </a:rPr>
              <a:t>Guang</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 </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Yang(</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杨光</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 </a:t>
            </a:r>
            <a:endParaRPr lang="en-US" altLang="zh-CN" dirty="0" smtClean="0">
              <a:solidFill>
                <a:schemeClr val="bg1">
                  <a:lumMod val="65000"/>
                </a:schemeClr>
              </a:solidFill>
              <a:latin typeface="LM Sans 10" panose="00000500000000000000" pitchFamily="50" charset="0"/>
              <a:ea typeface="微软雅黑" panose="020B0503020204020204" pitchFamily="34" charset="-122"/>
            </a:endParaRPr>
          </a:p>
          <a:p>
            <a:r>
              <a:rPr lang="en-US" altLang="zh-CN" dirty="0" err="1" smtClean="0">
                <a:solidFill>
                  <a:schemeClr val="bg1">
                    <a:lumMod val="65000"/>
                  </a:schemeClr>
                </a:solidFill>
                <a:latin typeface="LM Sans 10" panose="00000500000000000000" pitchFamily="50" charset="0"/>
                <a:ea typeface="微软雅黑" panose="020B0503020204020204" pitchFamily="34" charset="-122"/>
              </a:rPr>
              <a:t>Boyang</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 </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Fu(</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符博洋</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 </a:t>
            </a:r>
            <a:r>
              <a:rPr lang="en-US" altLang="zh-CN" dirty="0" err="1" smtClean="0">
                <a:solidFill>
                  <a:schemeClr val="bg1">
                    <a:lumMod val="65000"/>
                  </a:schemeClr>
                </a:solidFill>
                <a:latin typeface="LM Sans 10" panose="00000500000000000000" pitchFamily="50" charset="0"/>
                <a:ea typeface="微软雅黑" panose="020B0503020204020204" pitchFamily="34" charset="-122"/>
              </a:rPr>
              <a:t>Zhiyang</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 </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Zeng(</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曾智洋</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a:t>
            </a:r>
            <a:r>
              <a:rPr lang="zh-CN" altLang="en-US" dirty="0" smtClean="0">
                <a:solidFill>
                  <a:schemeClr val="bg1">
                    <a:lumMod val="65000"/>
                  </a:schemeClr>
                </a:solidFill>
                <a:latin typeface="LM Sans 10" panose="00000500000000000000" pitchFamily="50" charset="0"/>
                <a:ea typeface="微软雅黑" panose="020B0503020204020204" pitchFamily="34" charset="-122"/>
              </a:rPr>
              <a:t> </a:t>
            </a:r>
            <a:endParaRPr lang="en-US" altLang="zh-CN" dirty="0" smtClean="0">
              <a:solidFill>
                <a:schemeClr val="bg1">
                  <a:lumMod val="65000"/>
                </a:schemeClr>
              </a:solidFill>
              <a:latin typeface="LM Sans 10" panose="00000500000000000000" pitchFamily="50" charset="0"/>
              <a:ea typeface="微软雅黑" panose="020B0503020204020204" pitchFamily="34" charset="-122"/>
            </a:endParaRPr>
          </a:p>
          <a:p>
            <a:r>
              <a:rPr lang="en-US" altLang="zh-CN" dirty="0" smtClean="0">
                <a:solidFill>
                  <a:schemeClr val="bg1">
                    <a:lumMod val="65000"/>
                  </a:schemeClr>
                </a:solidFill>
                <a:latin typeface="LM Sans 10" panose="00000500000000000000" pitchFamily="50" charset="0"/>
                <a:ea typeface="微软雅黑" panose="020B0503020204020204" pitchFamily="34" charset="-122"/>
              </a:rPr>
              <a:t>Nov. 19, </a:t>
            </a:r>
            <a:r>
              <a:rPr lang="en-US" altLang="zh-CN" dirty="0">
                <a:solidFill>
                  <a:schemeClr val="bg1">
                    <a:lumMod val="65000"/>
                  </a:schemeClr>
                </a:solidFill>
                <a:latin typeface="LM Sans 10" panose="00000500000000000000" pitchFamily="50" charset="0"/>
                <a:ea typeface="微软雅黑" panose="020B0503020204020204" pitchFamily="34" charset="-122"/>
              </a:rPr>
              <a:t>2019  Group </a:t>
            </a:r>
            <a:r>
              <a:rPr lang="en-US" altLang="zh-CN" dirty="0" smtClean="0">
                <a:solidFill>
                  <a:schemeClr val="bg1">
                    <a:lumMod val="65000"/>
                  </a:schemeClr>
                </a:solidFill>
                <a:latin typeface="LM Sans 10" panose="00000500000000000000" pitchFamily="50" charset="0"/>
                <a:ea typeface="微软雅黑" panose="020B0503020204020204" pitchFamily="34" charset="-122"/>
              </a:rPr>
              <a:t>#7</a:t>
            </a:r>
            <a:endParaRPr lang="en-US" altLang="zh-CN" dirty="0">
              <a:solidFill>
                <a:schemeClr val="bg1">
                  <a:lumMod val="65000"/>
                </a:schemeClr>
              </a:solidFill>
              <a:latin typeface="LM Sans 10" panose="00000500000000000000" pitchFamily="50" charset="0"/>
              <a:ea typeface="微软雅黑" panose="020B0503020204020204" pitchFamily="34" charset="-122"/>
            </a:endParaRPr>
          </a:p>
        </p:txBody>
      </p:sp>
    </p:spTree>
    <p:extLst>
      <p:ext uri="{BB962C8B-B14F-4D97-AF65-F5344CB8AC3E}">
        <p14:creationId xmlns:p14="http://schemas.microsoft.com/office/powerpoint/2010/main" val="47264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a:t>1</a:t>
            </a:r>
            <a:r>
              <a:rPr lang="en-US" altLang="zh-CN" dirty="0" smtClean="0"/>
              <a:t>.</a:t>
            </a:r>
            <a:r>
              <a:rPr lang="zh-CN" altLang="en-US" dirty="0" smtClean="0"/>
              <a:t> 纳米加工技术简介</a:t>
            </a:r>
            <a:endParaRPr lang="zh-CN" altLang="en-US" dirty="0"/>
          </a:p>
        </p:txBody>
      </p:sp>
      <p:cxnSp>
        <p:nvCxnSpPr>
          <p:cNvPr id="7" name="直接连接符 6"/>
          <p:cNvCxnSpPr/>
          <p:nvPr/>
        </p:nvCxnSpPr>
        <p:spPr>
          <a:xfrm>
            <a:off x="648000" y="2985773"/>
            <a:ext cx="7811585" cy="0"/>
          </a:xfrm>
          <a:prstGeom prst="line">
            <a:avLst/>
          </a:prstGeom>
          <a:ln w="1905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48000" y="2985773"/>
            <a:ext cx="1296000" cy="0"/>
          </a:xfrm>
          <a:prstGeom prst="line">
            <a:avLst/>
          </a:prstGeom>
          <a:ln w="19050" cap="rnd">
            <a:solidFill>
              <a:schemeClr val="accent2">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235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288608"/>
            <a:ext cx="9144000" cy="720000"/>
          </a:xfrm>
        </p:spPr>
        <p:txBody>
          <a:bodyPr/>
          <a:lstStyle/>
          <a:p>
            <a:r>
              <a:rPr lang="en-US" altLang="zh-CN" dirty="0"/>
              <a:t>1. </a:t>
            </a:r>
            <a:r>
              <a:rPr lang="zh-CN" altLang="en-US" dirty="0"/>
              <a:t>纳米加工技术简介</a:t>
            </a:r>
          </a:p>
        </p:txBody>
      </p:sp>
      <p:sp>
        <p:nvSpPr>
          <p:cNvPr id="3" name="灯片编号占位符 2"/>
          <p:cNvSpPr>
            <a:spLocks noGrp="1"/>
          </p:cNvSpPr>
          <p:nvPr>
            <p:ph type="sldNum" sz="quarter" idx="12"/>
          </p:nvPr>
        </p:nvSpPr>
        <p:spPr/>
        <p:txBody>
          <a:bodyPr/>
          <a:lstStyle/>
          <a:p>
            <a:fld id="{659805D5-0B0B-4868-915D-EC573C2AF562}" type="slidenum">
              <a:rPr lang="zh-CN" altLang="en-US" smtClean="0"/>
              <a:t>4</a:t>
            </a:fld>
            <a:endParaRPr lang="zh-CN" altLang="en-US" dirty="0"/>
          </a:p>
        </p:txBody>
      </p:sp>
      <p:sp>
        <p:nvSpPr>
          <p:cNvPr id="9" name="矩形 8">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b="1" dirty="0" smtClean="0">
                <a:solidFill>
                  <a:schemeClr val="bg1"/>
                </a:solidFill>
                <a:latin typeface="LM Sans 10" panose="00000500000000000000" pitchFamily="50" charset="0"/>
              </a:rPr>
              <a:t>纳米加工技术简介</a:t>
            </a:r>
            <a:r>
              <a:rPr lang="en-US" altLang="zh-CN" sz="1400" b="1" dirty="0" smtClean="0">
                <a:solidFill>
                  <a:schemeClr val="bg1"/>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t-SPL</a:t>
            </a:r>
            <a:r>
              <a:rPr lang="zh-CN" altLang="en-US" sz="1400" dirty="0" smtClean="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&amp;</a:t>
            </a:r>
            <a:r>
              <a:rPr lang="zh-CN" altLang="en-US" sz="1400" dirty="0" smtClean="0">
                <a:solidFill>
                  <a:schemeClr val="bg2">
                    <a:lumMod val="90000"/>
                  </a:schemeClr>
                </a:solidFill>
                <a:latin typeface="LM Sans 10" panose="00000500000000000000" pitchFamily="50" charset="0"/>
              </a:rPr>
              <a:t> </a:t>
            </a:r>
            <a:r>
              <a:rPr lang="en-US" altLang="zh-CN" sz="1400" dirty="0" err="1" smtClean="0">
                <a:solidFill>
                  <a:schemeClr val="bg2">
                    <a:lumMod val="90000"/>
                  </a:schemeClr>
                </a:solidFill>
                <a:latin typeface="LM Sans 10" panose="00000500000000000000" pitchFamily="50" charset="0"/>
              </a:rPr>
              <a:t>tc</a:t>
            </a:r>
            <a:r>
              <a:rPr lang="en-US" altLang="zh-CN" sz="1400" dirty="0" smtClean="0">
                <a:solidFill>
                  <a:schemeClr val="bg2">
                    <a:lumMod val="90000"/>
                  </a:schemeClr>
                </a:solidFill>
                <a:latin typeface="LM Sans 10" panose="00000500000000000000" pitchFamily="50" charset="0"/>
              </a:rPr>
              <a:t>-SPL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
        <p:nvSpPr>
          <p:cNvPr id="2" name="文本框 1">
            <a:extLst>
              <a:ext uri="{FF2B5EF4-FFF2-40B4-BE49-F238E27FC236}">
                <a16:creationId xmlns:a16="http://schemas.microsoft.com/office/drawing/2014/main" xmlns="" id="{A5F89311-2400-4967-AB20-95F6D3C1EADC}"/>
              </a:ext>
            </a:extLst>
          </p:cNvPr>
          <p:cNvSpPr txBox="1"/>
          <p:nvPr/>
        </p:nvSpPr>
        <p:spPr>
          <a:xfrm>
            <a:off x="551034" y="1509496"/>
            <a:ext cx="7699020" cy="784830"/>
          </a:xfrm>
          <a:prstGeom prst="rect">
            <a:avLst/>
          </a:prstGeom>
          <a:noFill/>
        </p:spPr>
        <p:txBody>
          <a:bodyPr wrap="square" rtlCol="0">
            <a:spAutoFit/>
          </a:bodyPr>
          <a:lstStyle/>
          <a:p>
            <a:pPr algn="just">
              <a:spcBef>
                <a:spcPts val="600"/>
              </a:spcBef>
            </a:pPr>
            <a:r>
              <a:rPr lang="zh-CN" altLang="en-US" sz="2000" dirty="0" smtClean="0">
                <a:latin typeface="LM Sans 10" panose="00000500000000000000" pitchFamily="50" charset="0"/>
                <a:ea typeface="微软雅黑" panose="020B0503020204020204" pitchFamily="34" charset="-122"/>
              </a:rPr>
              <a:t>现代纳米工业中，最具代表的纳米加工技术：</a:t>
            </a:r>
            <a:r>
              <a:rPr lang="zh-CN" altLang="en-US" sz="2000" u="sng" dirty="0" smtClean="0">
                <a:latin typeface="LM Sans 10" panose="00000500000000000000" pitchFamily="50" charset="0"/>
                <a:ea typeface="微软雅黑" panose="020B0503020204020204" pitchFamily="34" charset="-122"/>
              </a:rPr>
              <a:t>集成电路制造</a:t>
            </a:r>
            <a:endParaRPr lang="en-US" altLang="zh-CN" sz="2000" u="sng" dirty="0" smtClean="0">
              <a:latin typeface="LM Sans 10" panose="00000500000000000000" pitchFamily="50" charset="0"/>
              <a:ea typeface="微软雅黑" panose="020B0503020204020204" pitchFamily="34" charset="-122"/>
            </a:endParaRPr>
          </a:p>
          <a:p>
            <a:pPr algn="just">
              <a:spcBef>
                <a:spcPts val="600"/>
              </a:spcBef>
            </a:pPr>
            <a:r>
              <a:rPr lang="zh-CN" altLang="en-US" sz="2000" dirty="0" smtClean="0">
                <a:latin typeface="LM Sans 10" panose="00000500000000000000" pitchFamily="50" charset="0"/>
                <a:ea typeface="微软雅黑" panose="020B0503020204020204" pitchFamily="34" charset="-122"/>
              </a:rPr>
              <a:t>其</a:t>
            </a:r>
            <a:r>
              <a:rPr lang="zh-CN" altLang="en-US" sz="2000" dirty="0">
                <a:latin typeface="LM Sans 10" panose="00000500000000000000" pitchFamily="50" charset="0"/>
                <a:ea typeface="微软雅黑" panose="020B0503020204020204" pitchFamily="34" charset="-122"/>
              </a:rPr>
              <a:t>一般</a:t>
            </a:r>
            <a:r>
              <a:rPr lang="zh-CN" altLang="en-US" sz="2000" dirty="0" smtClean="0">
                <a:latin typeface="LM Sans 10" panose="00000500000000000000" pitchFamily="50" charset="0"/>
                <a:ea typeface="微软雅黑" panose="020B0503020204020204" pitchFamily="34" charset="-122"/>
              </a:rPr>
              <a:t>步骤：</a:t>
            </a:r>
            <a:endParaRPr lang="zh-CN" altLang="en-US" sz="2000" dirty="0">
              <a:latin typeface="LM Sans 10" panose="00000500000000000000" pitchFamily="50" charset="0"/>
              <a:ea typeface="微软雅黑" panose="020B0503020204020204" pitchFamily="34" charset="-122"/>
            </a:endParaRPr>
          </a:p>
        </p:txBody>
      </p:sp>
      <p:sp>
        <p:nvSpPr>
          <p:cNvPr id="16" name="单晶生长"/>
          <p:cNvSpPr/>
          <p:nvPr/>
        </p:nvSpPr>
        <p:spPr>
          <a:xfrm>
            <a:off x="676566" y="2818772"/>
            <a:ext cx="1443179" cy="616619"/>
          </a:xfrm>
          <a:prstGeom prst="roundRect">
            <a:avLst>
              <a:gd name="adj" fmla="val 31227"/>
            </a:avLst>
          </a:prstGeom>
          <a:solidFill>
            <a:srgbClr val="FFFFFF"/>
          </a:solidFill>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b="0">
                <a:latin typeface="Songti SC Regular"/>
                <a:ea typeface="Songti SC Regular"/>
                <a:cs typeface="Songti SC Regular"/>
                <a:sym typeface="Songti SC Regular"/>
              </a:defRPr>
            </a:lvl1pPr>
          </a:lstStyle>
          <a:p>
            <a:pPr algn="ctr"/>
            <a:r>
              <a:rPr dirty="0">
                <a:latin typeface="Microsoft YaHei" charset="-122"/>
                <a:ea typeface="Microsoft YaHei" charset="-122"/>
                <a:cs typeface="Microsoft YaHei" charset="-122"/>
              </a:rPr>
              <a:t>单晶生长</a:t>
            </a:r>
          </a:p>
        </p:txBody>
      </p:sp>
      <p:sp>
        <p:nvSpPr>
          <p:cNvPr id="17" name="Line"/>
          <p:cNvSpPr/>
          <p:nvPr/>
        </p:nvSpPr>
        <p:spPr>
          <a:xfrm>
            <a:off x="2239515" y="3126058"/>
            <a:ext cx="603940" cy="1"/>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 name="晶圆切割"/>
          <p:cNvSpPr/>
          <p:nvPr/>
        </p:nvSpPr>
        <p:spPr>
          <a:xfrm>
            <a:off x="2957364" y="2814129"/>
            <a:ext cx="1443180" cy="616619"/>
          </a:xfrm>
          <a:prstGeom prst="roundRect">
            <a:avLst>
              <a:gd name="adj" fmla="val 31227"/>
            </a:avLst>
          </a:prstGeom>
          <a:solidFill>
            <a:srgbClr val="FFFFFF"/>
          </a:solidFill>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b="0">
                <a:latin typeface="Songti SC Regular"/>
                <a:ea typeface="Songti SC Regular"/>
                <a:cs typeface="Songti SC Regular"/>
                <a:sym typeface="Songti SC Regular"/>
              </a:defRPr>
            </a:lvl1pPr>
          </a:lstStyle>
          <a:p>
            <a:pPr algn="ctr"/>
            <a:r>
              <a:rPr dirty="0">
                <a:latin typeface="Microsoft YaHei" charset="-122"/>
                <a:ea typeface="Microsoft YaHei" charset="-122"/>
                <a:cs typeface="Microsoft YaHei" charset="-122"/>
              </a:rPr>
              <a:t>晶圆切割</a:t>
            </a:r>
          </a:p>
        </p:txBody>
      </p:sp>
      <p:sp>
        <p:nvSpPr>
          <p:cNvPr id="19" name="Line"/>
          <p:cNvSpPr/>
          <p:nvPr/>
        </p:nvSpPr>
        <p:spPr>
          <a:xfrm>
            <a:off x="4596674" y="3127081"/>
            <a:ext cx="603941" cy="1"/>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0" name="外延沉积"/>
          <p:cNvSpPr/>
          <p:nvPr/>
        </p:nvSpPr>
        <p:spPr>
          <a:xfrm>
            <a:off x="5340833" y="2814129"/>
            <a:ext cx="1443180" cy="616619"/>
          </a:xfrm>
          <a:prstGeom prst="roundRect">
            <a:avLst>
              <a:gd name="adj" fmla="val 31227"/>
            </a:avLst>
          </a:prstGeom>
          <a:solidFill>
            <a:srgbClr val="FFFFFF"/>
          </a:solidFill>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b="0">
                <a:latin typeface="Songti SC Regular"/>
                <a:ea typeface="Songti SC Regular"/>
                <a:cs typeface="Songti SC Regular"/>
                <a:sym typeface="Songti SC Regular"/>
              </a:defRPr>
            </a:lvl1pPr>
          </a:lstStyle>
          <a:p>
            <a:pPr algn="ctr"/>
            <a:r>
              <a:rPr dirty="0">
                <a:latin typeface="Microsoft YaHei" charset="-122"/>
                <a:ea typeface="Microsoft YaHei" charset="-122"/>
                <a:cs typeface="Microsoft YaHei" charset="-122"/>
              </a:rPr>
              <a:t>外延沉积</a:t>
            </a:r>
          </a:p>
        </p:txBody>
      </p:sp>
      <p:sp>
        <p:nvSpPr>
          <p:cNvPr id="21" name="曝光"/>
          <p:cNvSpPr/>
          <p:nvPr/>
        </p:nvSpPr>
        <p:spPr>
          <a:xfrm>
            <a:off x="864694" y="4434047"/>
            <a:ext cx="1255051" cy="595153"/>
          </a:xfrm>
          <a:prstGeom prst="roundRect">
            <a:avLst>
              <a:gd name="adj" fmla="val 31227"/>
            </a:avLst>
          </a:prstGeom>
          <a:solidFill>
            <a:srgbClr val="FFFFFF"/>
          </a:solidFill>
          <a:ln w="63500">
            <a:solidFill>
              <a:srgbClr val="FF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b="0">
                <a:solidFill>
                  <a:schemeClr val="accent4">
                    <a:hueOff val="-1081314"/>
                    <a:satOff val="4338"/>
                    <a:lumOff val="-8931"/>
                  </a:schemeClr>
                </a:solidFill>
                <a:latin typeface="Songti SC Regular"/>
                <a:ea typeface="Songti SC Regular"/>
                <a:cs typeface="Songti SC Regular"/>
                <a:sym typeface="Songti SC Regular"/>
              </a:defRPr>
            </a:lvl1pPr>
          </a:lstStyle>
          <a:p>
            <a:pPr algn="ctr"/>
            <a:r>
              <a:rPr dirty="0">
                <a:latin typeface="Microsoft YaHei" charset="-122"/>
                <a:ea typeface="Microsoft YaHei" charset="-122"/>
                <a:cs typeface="Microsoft YaHei" charset="-122"/>
              </a:rPr>
              <a:t>曝光</a:t>
            </a:r>
          </a:p>
        </p:txBody>
      </p:sp>
      <p:sp>
        <p:nvSpPr>
          <p:cNvPr id="22" name="Line"/>
          <p:cNvSpPr/>
          <p:nvPr/>
        </p:nvSpPr>
        <p:spPr>
          <a:xfrm>
            <a:off x="2219177" y="4731622"/>
            <a:ext cx="603940" cy="1"/>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 name="Line"/>
          <p:cNvSpPr/>
          <p:nvPr/>
        </p:nvSpPr>
        <p:spPr>
          <a:xfrm flipV="1">
            <a:off x="6166851" y="3454084"/>
            <a:ext cx="1" cy="280272"/>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4" name="Line"/>
          <p:cNvSpPr/>
          <p:nvPr/>
        </p:nvSpPr>
        <p:spPr>
          <a:xfrm>
            <a:off x="1712926" y="3716051"/>
            <a:ext cx="4450040" cy="0"/>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 name="Line"/>
          <p:cNvSpPr/>
          <p:nvPr/>
        </p:nvSpPr>
        <p:spPr>
          <a:xfrm>
            <a:off x="1729069" y="3711525"/>
            <a:ext cx="1" cy="673548"/>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 name="刻蚀"/>
          <p:cNvSpPr/>
          <p:nvPr/>
        </p:nvSpPr>
        <p:spPr>
          <a:xfrm>
            <a:off x="2941551" y="4434047"/>
            <a:ext cx="1061960" cy="610047"/>
          </a:xfrm>
          <a:prstGeom prst="roundRect">
            <a:avLst>
              <a:gd name="adj" fmla="val 31227"/>
            </a:avLst>
          </a:prstGeom>
          <a:solidFill>
            <a:srgbClr val="FFFFFF"/>
          </a:solidFill>
          <a:ln w="63500">
            <a:solidFill>
              <a:srgbClr val="FF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b="0">
                <a:solidFill>
                  <a:schemeClr val="accent4">
                    <a:hueOff val="-1081314"/>
                    <a:satOff val="4338"/>
                    <a:lumOff val="-8931"/>
                  </a:schemeClr>
                </a:solidFill>
                <a:latin typeface="Songti SC Regular"/>
                <a:ea typeface="Songti SC Regular"/>
                <a:cs typeface="Songti SC Regular"/>
                <a:sym typeface="Songti SC Regular"/>
              </a:defRPr>
            </a:lvl1pPr>
          </a:lstStyle>
          <a:p>
            <a:pPr algn="ctr"/>
            <a:r>
              <a:rPr dirty="0">
                <a:latin typeface="Microsoft YaHei" charset="-122"/>
                <a:ea typeface="Microsoft YaHei" charset="-122"/>
                <a:cs typeface="Microsoft YaHei" charset="-122"/>
              </a:rPr>
              <a:t>刻蚀</a:t>
            </a:r>
          </a:p>
        </p:txBody>
      </p:sp>
      <p:sp>
        <p:nvSpPr>
          <p:cNvPr id="27" name="离子注入"/>
          <p:cNvSpPr/>
          <p:nvPr/>
        </p:nvSpPr>
        <p:spPr>
          <a:xfrm>
            <a:off x="676565" y="5970525"/>
            <a:ext cx="1443179" cy="616619"/>
          </a:xfrm>
          <a:prstGeom prst="roundRect">
            <a:avLst>
              <a:gd name="adj" fmla="val 31227"/>
            </a:avLst>
          </a:prstGeom>
          <a:solidFill>
            <a:srgbClr val="FFFFFF"/>
          </a:solidFill>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b="0">
                <a:latin typeface="Songti SC Regular"/>
                <a:ea typeface="Songti SC Regular"/>
                <a:cs typeface="Songti SC Regular"/>
                <a:sym typeface="Songti SC Regular"/>
              </a:defRPr>
            </a:lvl1pPr>
          </a:lstStyle>
          <a:p>
            <a:pPr algn="ctr"/>
            <a:r>
              <a:rPr dirty="0">
                <a:latin typeface="Microsoft YaHei" charset="-122"/>
                <a:ea typeface="Microsoft YaHei" charset="-122"/>
                <a:cs typeface="Microsoft YaHei" charset="-122"/>
              </a:rPr>
              <a:t>离子注入</a:t>
            </a:r>
          </a:p>
        </p:txBody>
      </p:sp>
      <p:sp>
        <p:nvSpPr>
          <p:cNvPr id="28" name="Line"/>
          <p:cNvSpPr/>
          <p:nvPr/>
        </p:nvSpPr>
        <p:spPr>
          <a:xfrm>
            <a:off x="2219177" y="6278834"/>
            <a:ext cx="603940" cy="1"/>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 name="Line"/>
          <p:cNvSpPr/>
          <p:nvPr/>
        </p:nvSpPr>
        <p:spPr>
          <a:xfrm flipV="1">
            <a:off x="3472530" y="5065336"/>
            <a:ext cx="1" cy="28027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 name="Line"/>
          <p:cNvSpPr/>
          <p:nvPr/>
        </p:nvSpPr>
        <p:spPr>
          <a:xfrm>
            <a:off x="1683595" y="5316920"/>
            <a:ext cx="1" cy="653605"/>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1" name="Line"/>
          <p:cNvSpPr/>
          <p:nvPr/>
        </p:nvSpPr>
        <p:spPr>
          <a:xfrm>
            <a:off x="1677494" y="5329398"/>
            <a:ext cx="1795037" cy="0"/>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2" name="烘干去胶"/>
          <p:cNvSpPr/>
          <p:nvPr/>
        </p:nvSpPr>
        <p:spPr>
          <a:xfrm>
            <a:off x="2913015" y="5970525"/>
            <a:ext cx="1443180" cy="616619"/>
          </a:xfrm>
          <a:prstGeom prst="roundRect">
            <a:avLst>
              <a:gd name="adj" fmla="val 31227"/>
            </a:avLst>
          </a:prstGeom>
          <a:solidFill>
            <a:schemeClr val="bg1"/>
          </a:solidFill>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b="0">
                <a:latin typeface="Songti SC Regular"/>
                <a:ea typeface="Songti SC Regular"/>
                <a:cs typeface="Songti SC Regular"/>
                <a:sym typeface="Songti SC Regular"/>
              </a:defRPr>
            </a:lvl1pPr>
          </a:lstStyle>
          <a:p>
            <a:pPr algn="ctr"/>
            <a:r>
              <a:rPr dirty="0">
                <a:latin typeface="Microsoft YaHei" charset="-122"/>
                <a:ea typeface="Microsoft YaHei" charset="-122"/>
                <a:cs typeface="Microsoft YaHei" charset="-122"/>
              </a:rPr>
              <a:t>烘干去胶</a:t>
            </a:r>
          </a:p>
        </p:txBody>
      </p:sp>
      <p:sp>
        <p:nvSpPr>
          <p:cNvPr id="33" name="Line"/>
          <p:cNvSpPr/>
          <p:nvPr/>
        </p:nvSpPr>
        <p:spPr>
          <a:xfrm>
            <a:off x="4655639" y="6278834"/>
            <a:ext cx="603941" cy="1"/>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4" name="封装测试"/>
          <p:cNvSpPr/>
          <p:nvPr/>
        </p:nvSpPr>
        <p:spPr>
          <a:xfrm>
            <a:off x="5340833" y="5970525"/>
            <a:ext cx="1443180" cy="616619"/>
          </a:xfrm>
          <a:prstGeom prst="roundRect">
            <a:avLst>
              <a:gd name="adj" fmla="val 31227"/>
            </a:avLst>
          </a:prstGeom>
          <a:solidFill>
            <a:srgbClr val="FFFFFF"/>
          </a:solidFill>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b="0">
                <a:latin typeface="Songti SC Regular"/>
                <a:ea typeface="Songti SC Regular"/>
                <a:cs typeface="Songti SC Regular"/>
                <a:sym typeface="Songti SC Regular"/>
              </a:defRPr>
            </a:lvl1pPr>
          </a:lstStyle>
          <a:p>
            <a:pPr algn="ctr"/>
            <a:r>
              <a:rPr dirty="0">
                <a:latin typeface="Microsoft YaHei" charset="-122"/>
                <a:ea typeface="Microsoft YaHei" charset="-122"/>
                <a:cs typeface="Microsoft YaHei" charset="-122"/>
              </a:rPr>
              <a:t>封装测试</a:t>
            </a:r>
          </a:p>
        </p:txBody>
      </p:sp>
      <p:sp>
        <p:nvSpPr>
          <p:cNvPr id="35" name="Rectangle"/>
          <p:cNvSpPr/>
          <p:nvPr/>
        </p:nvSpPr>
        <p:spPr>
          <a:xfrm>
            <a:off x="676565" y="4196134"/>
            <a:ext cx="3679630" cy="1270001"/>
          </a:xfrm>
          <a:prstGeom prst="rect">
            <a:avLst/>
          </a:prstGeom>
          <a:ln w="63500">
            <a:solidFill>
              <a:srgbClr val="FF0000"/>
            </a:solidFill>
            <a:prstDash val="sysDot"/>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6" name="芯片制造过程中的曝光…"/>
          <p:cNvSpPr txBox="1"/>
          <p:nvPr/>
        </p:nvSpPr>
        <p:spPr>
          <a:xfrm>
            <a:off x="5145928" y="4110550"/>
            <a:ext cx="2992575" cy="1433213"/>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just">
              <a:lnSpc>
                <a:spcPct val="150000"/>
              </a:lnSpc>
              <a:defRPr b="0">
                <a:latin typeface="Songti SC Bold"/>
                <a:ea typeface="Songti SC Bold"/>
                <a:cs typeface="Songti SC Bold"/>
                <a:sym typeface="Songti SC Bold"/>
              </a:defRPr>
            </a:pPr>
            <a:r>
              <a:rPr sz="2000" dirty="0" smtClean="0">
                <a:latin typeface="Microsoft YaHei" charset="-122"/>
                <a:ea typeface="Microsoft YaHei" charset="-122"/>
                <a:cs typeface="Microsoft YaHei" charset="-122"/>
              </a:rPr>
              <a:t>芯片制造中最为关键的两个纳米加工过程</a:t>
            </a:r>
            <a:r>
              <a:rPr lang="zh-CN" altLang="en-US" sz="2000" dirty="0" smtClean="0">
                <a:latin typeface="Microsoft YaHei" charset="-122"/>
                <a:ea typeface="Microsoft YaHei" charset="-122"/>
                <a:cs typeface="Microsoft YaHei" charset="-122"/>
              </a:rPr>
              <a:t>：</a:t>
            </a:r>
            <a:endParaRPr lang="en-US" altLang="zh-CN" sz="2000" dirty="0" smtClean="0">
              <a:latin typeface="Microsoft YaHei" charset="-122"/>
              <a:ea typeface="Microsoft YaHei" charset="-122"/>
              <a:cs typeface="Microsoft YaHei" charset="-122"/>
            </a:endParaRPr>
          </a:p>
          <a:p>
            <a:pPr algn="ctr">
              <a:lnSpc>
                <a:spcPct val="150000"/>
              </a:lnSpc>
              <a:defRPr b="0">
                <a:latin typeface="Songti SC Bold"/>
                <a:ea typeface="Songti SC Bold"/>
                <a:cs typeface="Songti SC Bold"/>
                <a:sym typeface="Songti SC Bold"/>
              </a:defRPr>
            </a:pPr>
            <a:r>
              <a:rPr lang="zh-CN" altLang="en-US" sz="2000" u="sng" dirty="0" smtClean="0">
                <a:latin typeface="Microsoft YaHei" charset="-122"/>
                <a:ea typeface="Microsoft YaHei" charset="-122"/>
                <a:cs typeface="Microsoft YaHei" charset="-122"/>
              </a:rPr>
              <a:t>曝光</a:t>
            </a:r>
            <a:r>
              <a:rPr lang="zh-CN" altLang="en-US" sz="2000" dirty="0">
                <a:latin typeface="Microsoft YaHei" charset="-122"/>
                <a:ea typeface="Microsoft YaHei" charset="-122"/>
                <a:cs typeface="Microsoft YaHei" charset="-122"/>
              </a:rPr>
              <a:t>和</a:t>
            </a:r>
            <a:r>
              <a:rPr lang="zh-CN" altLang="en-US" sz="2000" u="sng" dirty="0">
                <a:latin typeface="Microsoft YaHei" charset="-122"/>
                <a:ea typeface="Microsoft YaHei" charset="-122"/>
                <a:cs typeface="Microsoft YaHei" charset="-122"/>
              </a:rPr>
              <a:t>刻蚀</a:t>
            </a:r>
            <a:r>
              <a:rPr lang="zh-CN" altLang="en-US" sz="2000" dirty="0">
                <a:latin typeface="Microsoft YaHei" charset="-122"/>
                <a:ea typeface="Microsoft YaHei" charset="-122"/>
                <a:cs typeface="Microsoft YaHei" charset="-122"/>
              </a:rPr>
              <a:t>（光刻</a:t>
            </a:r>
            <a:r>
              <a:rPr lang="zh-CN" altLang="en-US" sz="2000" dirty="0" smtClean="0">
                <a:latin typeface="Microsoft YaHei" charset="-122"/>
                <a:ea typeface="Microsoft YaHei" charset="-122"/>
                <a:cs typeface="Microsoft YaHei" charset="-122"/>
              </a:rPr>
              <a:t>）</a:t>
            </a:r>
            <a:endParaRPr lang="zh-CN" altLang="en-US" sz="2000"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1124079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288608"/>
            <a:ext cx="9144000" cy="720000"/>
          </a:xfrm>
        </p:spPr>
        <p:txBody>
          <a:bodyPr/>
          <a:lstStyle/>
          <a:p>
            <a:r>
              <a:rPr lang="en-US" altLang="zh-CN" dirty="0"/>
              <a:t>1.1 </a:t>
            </a:r>
            <a:r>
              <a:rPr lang="zh-CN" altLang="en-US" dirty="0"/>
              <a:t>光刻技术简介</a:t>
            </a:r>
          </a:p>
        </p:txBody>
      </p:sp>
      <p:sp>
        <p:nvSpPr>
          <p:cNvPr id="9" name="矩形 8">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b="1" dirty="0" smtClean="0">
                <a:solidFill>
                  <a:schemeClr val="bg1"/>
                </a:solidFill>
                <a:latin typeface="LM Sans 10" panose="00000500000000000000" pitchFamily="50" charset="0"/>
              </a:rPr>
              <a:t>纳米加工技术简介</a:t>
            </a:r>
            <a:r>
              <a:rPr lang="en-US" altLang="zh-CN" sz="1400" b="1" dirty="0" smtClean="0">
                <a:solidFill>
                  <a:schemeClr val="bg1"/>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t-SPL</a:t>
            </a:r>
            <a:r>
              <a:rPr lang="zh-CN" altLang="en-US" sz="1400" dirty="0" smtClean="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&amp;</a:t>
            </a:r>
            <a:r>
              <a:rPr lang="zh-CN" altLang="en-US" sz="1400" dirty="0" smtClean="0">
                <a:solidFill>
                  <a:schemeClr val="bg2">
                    <a:lumMod val="90000"/>
                  </a:schemeClr>
                </a:solidFill>
                <a:latin typeface="LM Sans 10" panose="00000500000000000000" pitchFamily="50" charset="0"/>
              </a:rPr>
              <a:t> </a:t>
            </a:r>
            <a:r>
              <a:rPr lang="en-US" altLang="zh-CN" sz="1400" dirty="0" err="1" smtClean="0">
                <a:solidFill>
                  <a:schemeClr val="bg2">
                    <a:lumMod val="90000"/>
                  </a:schemeClr>
                </a:solidFill>
                <a:latin typeface="LM Sans 10" panose="00000500000000000000" pitchFamily="50" charset="0"/>
              </a:rPr>
              <a:t>tc</a:t>
            </a:r>
            <a:r>
              <a:rPr lang="en-US" altLang="zh-CN" sz="1400" dirty="0" smtClean="0">
                <a:solidFill>
                  <a:schemeClr val="bg2">
                    <a:lumMod val="90000"/>
                  </a:schemeClr>
                </a:solidFill>
                <a:latin typeface="LM Sans 10" panose="00000500000000000000" pitchFamily="50" charset="0"/>
              </a:rPr>
              <a:t>-SPL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
        <p:nvSpPr>
          <p:cNvPr id="2" name="文本框 1">
            <a:extLst>
              <a:ext uri="{FF2B5EF4-FFF2-40B4-BE49-F238E27FC236}">
                <a16:creationId xmlns:a16="http://schemas.microsoft.com/office/drawing/2014/main" xmlns="" id="{A5F89311-2400-4967-AB20-95F6D3C1EADC}"/>
              </a:ext>
            </a:extLst>
          </p:cNvPr>
          <p:cNvSpPr txBox="1"/>
          <p:nvPr/>
        </p:nvSpPr>
        <p:spPr>
          <a:xfrm>
            <a:off x="635367" y="1731709"/>
            <a:ext cx="2851898" cy="4093428"/>
          </a:xfrm>
          <a:prstGeom prst="rect">
            <a:avLst/>
          </a:prstGeom>
          <a:noFill/>
        </p:spPr>
        <p:txBody>
          <a:bodyPr wrap="square" rtlCol="0">
            <a:spAutoFit/>
          </a:bodyPr>
          <a:lstStyle/>
          <a:p>
            <a:pPr algn="just">
              <a:spcBef>
                <a:spcPts val="600"/>
              </a:spcBef>
            </a:pPr>
            <a:r>
              <a:rPr lang="zh-CN" altLang="en-US" sz="2000" dirty="0" smtClean="0">
                <a:latin typeface="LM Sans 10" panose="00000500000000000000" pitchFamily="50" charset="0"/>
                <a:ea typeface="微软雅黑" panose="020B0503020204020204" pitchFamily="34" charset="-122"/>
              </a:rPr>
              <a:t>光刻：利用光化学反应将</a:t>
            </a:r>
            <a:r>
              <a:rPr lang="zh-CN" altLang="en-US" sz="2000" dirty="0">
                <a:latin typeface="LM Sans 10" panose="00000500000000000000" pitchFamily="50" charset="0"/>
                <a:ea typeface="微软雅黑" panose="020B0503020204020204" pitchFamily="34" charset="-122"/>
              </a:rPr>
              <a:t>电路图传递到</a:t>
            </a:r>
            <a:r>
              <a:rPr lang="zh-CN" altLang="en-US" sz="2000" dirty="0" smtClean="0">
                <a:latin typeface="LM Sans 10" panose="00000500000000000000" pitchFamily="50" charset="0"/>
                <a:ea typeface="微软雅黑" panose="020B0503020204020204" pitchFamily="34" charset="-122"/>
              </a:rPr>
              <a:t>单晶表面</a:t>
            </a:r>
            <a:r>
              <a:rPr lang="zh-CN" altLang="en-US" sz="2000" dirty="0">
                <a:latin typeface="LM Sans 10" panose="00000500000000000000" pitchFamily="50" charset="0"/>
                <a:ea typeface="微软雅黑" panose="020B0503020204020204" pitchFamily="34" charset="-122"/>
              </a:rPr>
              <a:t>的</a:t>
            </a:r>
            <a:r>
              <a:rPr lang="zh-CN" altLang="en-US" sz="2000" dirty="0" smtClean="0">
                <a:latin typeface="LM Sans 10" panose="00000500000000000000" pitchFamily="50" charset="0"/>
                <a:ea typeface="微软雅黑" panose="020B0503020204020204" pitchFamily="34" charset="-122"/>
              </a:rPr>
              <a:t>过程</a:t>
            </a:r>
            <a:endParaRPr lang="en-US" altLang="zh-CN" sz="2000" dirty="0">
              <a:latin typeface="LM Sans 10" panose="00000500000000000000" pitchFamily="50" charset="0"/>
              <a:ea typeface="微软雅黑" panose="020B0503020204020204" pitchFamily="34" charset="-122"/>
            </a:endParaRPr>
          </a:p>
          <a:p>
            <a:pPr algn="just">
              <a:spcBef>
                <a:spcPts val="600"/>
              </a:spcBef>
            </a:pPr>
            <a:endParaRPr lang="en-US" altLang="zh-CN" sz="2000" dirty="0" smtClean="0">
              <a:latin typeface="LM Sans 10" panose="00000500000000000000" pitchFamily="50" charset="0"/>
              <a:ea typeface="微软雅黑" panose="020B0503020204020204" pitchFamily="34" charset="-122"/>
            </a:endParaRPr>
          </a:p>
          <a:p>
            <a:pPr algn="just">
              <a:spcBef>
                <a:spcPts val="600"/>
              </a:spcBef>
            </a:pPr>
            <a:endParaRPr lang="en-US" altLang="zh-CN" sz="2000" dirty="0">
              <a:latin typeface="LM Sans 10" panose="00000500000000000000" pitchFamily="50" charset="0"/>
              <a:ea typeface="微软雅黑" panose="020B0503020204020204" pitchFamily="34" charset="-122"/>
            </a:endParaRPr>
          </a:p>
          <a:p>
            <a:pPr algn="just">
              <a:spcBef>
                <a:spcPts val="600"/>
              </a:spcBef>
            </a:pPr>
            <a:endParaRPr lang="en-US" altLang="zh-CN" sz="2000" dirty="0" smtClean="0">
              <a:latin typeface="LM Sans 10" panose="00000500000000000000" pitchFamily="50" charset="0"/>
              <a:ea typeface="微软雅黑" panose="020B0503020204020204" pitchFamily="34" charset="-122"/>
            </a:endParaRPr>
          </a:p>
          <a:p>
            <a:pPr algn="just">
              <a:spcBef>
                <a:spcPts val="600"/>
              </a:spcBef>
            </a:pPr>
            <a:r>
              <a:rPr lang="zh-CN" altLang="en-US" sz="2000" dirty="0" smtClean="0">
                <a:latin typeface="LM Sans 10" panose="00000500000000000000" pitchFamily="50" charset="0"/>
                <a:ea typeface="微软雅黑" panose="020B0503020204020204" pitchFamily="34" charset="-122"/>
              </a:rPr>
              <a:t>光刻可分成四部分：</a:t>
            </a:r>
            <a:endParaRPr lang="en-US" altLang="zh-CN" sz="2000" dirty="0" smtClean="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zh-CN" altLang="en-US" sz="2000" dirty="0" smtClean="0">
                <a:latin typeface="LM Sans 10" panose="00000500000000000000" pitchFamily="50" charset="0"/>
                <a:ea typeface="微软雅黑" panose="020B0503020204020204" pitchFamily="34" charset="-122"/>
              </a:rPr>
              <a:t>上胶</a:t>
            </a:r>
            <a:endParaRPr lang="en-US" altLang="zh-CN" sz="2000" dirty="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zh-CN" altLang="en-US" sz="2000" dirty="0" smtClean="0">
                <a:latin typeface="LM Sans 10" panose="00000500000000000000" pitchFamily="50" charset="0"/>
                <a:ea typeface="微软雅黑" panose="020B0503020204020204" pitchFamily="34" charset="-122"/>
              </a:rPr>
              <a:t>曝光</a:t>
            </a:r>
            <a:endParaRPr lang="en-US" altLang="zh-CN" sz="2000" dirty="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zh-CN" altLang="en-US" sz="2000" dirty="0" smtClean="0">
                <a:latin typeface="LM Sans 10" panose="00000500000000000000" pitchFamily="50" charset="0"/>
                <a:ea typeface="微软雅黑" panose="020B0503020204020204" pitchFamily="34" charset="-122"/>
              </a:rPr>
              <a:t>显影</a:t>
            </a:r>
            <a:endParaRPr lang="en-US" altLang="zh-CN" sz="2000" dirty="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zh-CN" altLang="en-US" sz="2000" dirty="0" smtClean="0">
                <a:latin typeface="LM Sans 10" panose="00000500000000000000" pitchFamily="50" charset="0"/>
                <a:ea typeface="微软雅黑" panose="020B0503020204020204" pitchFamily="34" charset="-122"/>
              </a:rPr>
              <a:t>后续处理</a:t>
            </a:r>
            <a:endParaRPr lang="zh-CN" altLang="en-US" sz="2000" dirty="0">
              <a:latin typeface="LM Sans 10" panose="00000500000000000000" pitchFamily="50" charset="0"/>
              <a:ea typeface="微软雅黑" panose="020B0503020204020204" pitchFamily="34" charset="-122"/>
            </a:endParaRPr>
          </a:p>
        </p:txBody>
      </p:sp>
      <p:grpSp>
        <p:nvGrpSpPr>
          <p:cNvPr id="6" name="组 5"/>
          <p:cNvGrpSpPr/>
          <p:nvPr/>
        </p:nvGrpSpPr>
        <p:grpSpPr>
          <a:xfrm>
            <a:off x="4233600" y="1126891"/>
            <a:ext cx="4193261" cy="3034817"/>
            <a:chOff x="4682018" y="876779"/>
            <a:chExt cx="4193261" cy="3034817"/>
          </a:xfrm>
        </p:grpSpPr>
        <p:pic>
          <p:nvPicPr>
            <p:cNvPr id="37" name="Screen Shot 2019-11-17 at 18.24.50.png" descr="Screen Shot 2019-11-17 at 18.24.50.png"/>
            <p:cNvPicPr>
              <a:picLocks noChangeAspect="1"/>
            </p:cNvPicPr>
            <p:nvPr/>
          </p:nvPicPr>
          <p:blipFill>
            <a:blip r:embed="rId3">
              <a:extLst/>
            </a:blip>
            <a:stretch>
              <a:fillRect/>
            </a:stretch>
          </p:blipFill>
          <p:spPr>
            <a:xfrm>
              <a:off x="4682018" y="876779"/>
              <a:ext cx="4193261" cy="2644242"/>
            </a:xfrm>
            <a:prstGeom prst="rect">
              <a:avLst/>
            </a:prstGeom>
            <a:ln w="12700">
              <a:miter lim="400000"/>
            </a:ln>
          </p:spPr>
        </p:pic>
        <p:sp>
          <p:nvSpPr>
            <p:cNvPr id="38" name="Figure1.1:光刻机"/>
            <p:cNvSpPr txBox="1"/>
            <p:nvPr/>
          </p:nvSpPr>
          <p:spPr>
            <a:xfrm>
              <a:off x="6438809" y="3562783"/>
              <a:ext cx="718145" cy="348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rPr sz="1600" dirty="0" smtClean="0">
                  <a:latin typeface="Microsoft YaHei" charset="-122"/>
                  <a:ea typeface="Microsoft YaHei" charset="-122"/>
                  <a:cs typeface="Microsoft YaHei" charset="-122"/>
                </a:rPr>
                <a:t>光刻机</a:t>
              </a:r>
              <a:endParaRPr sz="1600" dirty="0">
                <a:latin typeface="Microsoft YaHei" charset="-122"/>
                <a:ea typeface="Microsoft YaHei" charset="-122"/>
                <a:cs typeface="Microsoft YaHei" charset="-122"/>
              </a:endParaRPr>
            </a:p>
          </p:txBody>
        </p:sp>
      </p:grpSp>
      <p:grpSp>
        <p:nvGrpSpPr>
          <p:cNvPr id="7" name="组 6"/>
          <p:cNvGrpSpPr/>
          <p:nvPr/>
        </p:nvGrpSpPr>
        <p:grpSpPr>
          <a:xfrm>
            <a:off x="3628134" y="4291862"/>
            <a:ext cx="5442657" cy="2429613"/>
            <a:chOff x="3193146" y="4184160"/>
            <a:chExt cx="5728662" cy="2557286"/>
          </a:xfrm>
        </p:grpSpPr>
        <p:pic>
          <p:nvPicPr>
            <p:cNvPr id="39" name="Screen Shot 2019-11-17 at 18.31.03.png" descr="Screen Shot 2019-11-17 at 18.31.03.png"/>
            <p:cNvPicPr>
              <a:picLocks noChangeAspect="1"/>
            </p:cNvPicPr>
            <p:nvPr/>
          </p:nvPicPr>
          <p:blipFill>
            <a:blip r:embed="rId4">
              <a:extLst/>
            </a:blip>
            <a:stretch>
              <a:fillRect/>
            </a:stretch>
          </p:blipFill>
          <p:spPr>
            <a:xfrm>
              <a:off x="3193146" y="4184160"/>
              <a:ext cx="5728662" cy="2313020"/>
            </a:xfrm>
            <a:prstGeom prst="rect">
              <a:avLst/>
            </a:prstGeom>
            <a:ln w="12700">
              <a:miter lim="400000"/>
            </a:ln>
          </p:spPr>
        </p:pic>
        <p:sp>
          <p:nvSpPr>
            <p:cNvPr id="40" name="Figure1.2:涂抹光刻胶时高速旋转，使之均匀"/>
            <p:cNvSpPr txBox="1"/>
            <p:nvPr/>
          </p:nvSpPr>
          <p:spPr>
            <a:xfrm>
              <a:off x="4484969" y="6374303"/>
              <a:ext cx="3347482" cy="367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rPr sz="1600" dirty="0" smtClean="0">
                  <a:latin typeface="Microsoft YaHei" charset="-122"/>
                  <a:ea typeface="Microsoft YaHei" charset="-122"/>
                  <a:cs typeface="Microsoft YaHei" charset="-122"/>
                </a:rPr>
                <a:t>涂抹光刻胶时高速旋转</a:t>
              </a:r>
              <a:r>
                <a:rPr sz="1600" dirty="0">
                  <a:latin typeface="Microsoft YaHei" charset="-122"/>
                  <a:ea typeface="Microsoft YaHei" charset="-122"/>
                  <a:cs typeface="Microsoft YaHei" charset="-122"/>
                </a:rPr>
                <a:t>，使之均匀</a:t>
              </a:r>
            </a:p>
          </p:txBody>
        </p:sp>
      </p:grpSp>
      <p:sp>
        <p:nvSpPr>
          <p:cNvPr id="3" name="灯片编号占位符 2"/>
          <p:cNvSpPr>
            <a:spLocks noGrp="1"/>
          </p:cNvSpPr>
          <p:nvPr>
            <p:ph type="sldNum" sz="quarter" idx="12"/>
          </p:nvPr>
        </p:nvSpPr>
        <p:spPr/>
        <p:txBody>
          <a:bodyPr/>
          <a:lstStyle/>
          <a:p>
            <a:fld id="{659805D5-0B0B-4868-915D-EC573C2AF562}" type="slidenum">
              <a:rPr lang="zh-CN" altLang="en-US" smtClean="0"/>
              <a:t>5</a:t>
            </a:fld>
            <a:endParaRPr lang="zh-CN" altLang="en-US" dirty="0"/>
          </a:p>
        </p:txBody>
      </p:sp>
    </p:spTree>
    <p:extLst>
      <p:ext uri="{BB962C8B-B14F-4D97-AF65-F5344CB8AC3E}">
        <p14:creationId xmlns:p14="http://schemas.microsoft.com/office/powerpoint/2010/main" val="119472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288608"/>
            <a:ext cx="9144000" cy="720000"/>
          </a:xfrm>
        </p:spPr>
        <p:txBody>
          <a:bodyPr/>
          <a:lstStyle/>
          <a:p>
            <a:r>
              <a:rPr lang="en-US" altLang="zh-CN" dirty="0" smtClean="0"/>
              <a:t>1.2 </a:t>
            </a:r>
            <a:r>
              <a:rPr lang="zh-CN" altLang="en-US" dirty="0" smtClean="0"/>
              <a:t>曝光</a:t>
            </a:r>
            <a:endParaRPr lang="zh-CN" altLang="en-US" dirty="0"/>
          </a:p>
        </p:txBody>
      </p:sp>
      <p:sp>
        <p:nvSpPr>
          <p:cNvPr id="3" name="灯片编号占位符 2"/>
          <p:cNvSpPr>
            <a:spLocks noGrp="1"/>
          </p:cNvSpPr>
          <p:nvPr>
            <p:ph type="sldNum" sz="quarter" idx="12"/>
          </p:nvPr>
        </p:nvSpPr>
        <p:spPr/>
        <p:txBody>
          <a:bodyPr/>
          <a:lstStyle/>
          <a:p>
            <a:fld id="{659805D5-0B0B-4868-915D-EC573C2AF562}" type="slidenum">
              <a:rPr lang="zh-CN" altLang="en-US" smtClean="0"/>
              <a:t>6</a:t>
            </a:fld>
            <a:endParaRPr lang="zh-CN" altLang="en-US" dirty="0"/>
          </a:p>
        </p:txBody>
      </p:sp>
      <p:sp>
        <p:nvSpPr>
          <p:cNvPr id="9" name="矩形 8">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b="1" dirty="0" smtClean="0">
                <a:solidFill>
                  <a:schemeClr val="bg1"/>
                </a:solidFill>
                <a:latin typeface="LM Sans 10" panose="00000500000000000000" pitchFamily="50" charset="0"/>
              </a:rPr>
              <a:t>纳米加工技术简介</a:t>
            </a:r>
            <a:r>
              <a:rPr lang="en-US" altLang="zh-CN" sz="1400" b="1" dirty="0" smtClean="0">
                <a:solidFill>
                  <a:schemeClr val="bg1"/>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t-SPL</a:t>
            </a:r>
            <a:r>
              <a:rPr lang="zh-CN" altLang="en-US" sz="1400" dirty="0" smtClean="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&amp;</a:t>
            </a:r>
            <a:r>
              <a:rPr lang="zh-CN" altLang="en-US" sz="1400" dirty="0" smtClean="0">
                <a:solidFill>
                  <a:schemeClr val="bg2">
                    <a:lumMod val="90000"/>
                  </a:schemeClr>
                </a:solidFill>
                <a:latin typeface="LM Sans 10" panose="00000500000000000000" pitchFamily="50" charset="0"/>
              </a:rPr>
              <a:t> </a:t>
            </a:r>
            <a:r>
              <a:rPr lang="en-US" altLang="zh-CN" sz="1400" dirty="0" err="1" smtClean="0">
                <a:solidFill>
                  <a:schemeClr val="bg2">
                    <a:lumMod val="90000"/>
                  </a:schemeClr>
                </a:solidFill>
                <a:latin typeface="LM Sans 10" panose="00000500000000000000" pitchFamily="50" charset="0"/>
              </a:rPr>
              <a:t>tc</a:t>
            </a:r>
            <a:r>
              <a:rPr lang="en-US" altLang="zh-CN" sz="1400" dirty="0" smtClean="0">
                <a:solidFill>
                  <a:schemeClr val="bg2">
                    <a:lumMod val="90000"/>
                  </a:schemeClr>
                </a:solidFill>
                <a:latin typeface="LM Sans 10" panose="00000500000000000000" pitchFamily="50" charset="0"/>
              </a:rPr>
              <a:t>-SPL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
        <p:nvSpPr>
          <p:cNvPr id="2" name="文本框 1">
            <a:extLst>
              <a:ext uri="{FF2B5EF4-FFF2-40B4-BE49-F238E27FC236}">
                <a16:creationId xmlns:a16="http://schemas.microsoft.com/office/drawing/2014/main" xmlns="" id="{A5F89311-2400-4967-AB20-95F6D3C1EADC}"/>
              </a:ext>
            </a:extLst>
          </p:cNvPr>
          <p:cNvSpPr txBox="1"/>
          <p:nvPr/>
        </p:nvSpPr>
        <p:spPr>
          <a:xfrm>
            <a:off x="672860" y="1824297"/>
            <a:ext cx="2950233" cy="4016484"/>
          </a:xfrm>
          <a:prstGeom prst="rect">
            <a:avLst/>
          </a:prstGeom>
          <a:noFill/>
        </p:spPr>
        <p:txBody>
          <a:bodyPr wrap="square" rtlCol="0">
            <a:spAutoFit/>
          </a:bodyPr>
          <a:lstStyle/>
          <a:p>
            <a:pPr algn="just">
              <a:spcBef>
                <a:spcPts val="600"/>
              </a:spcBef>
            </a:pPr>
            <a:r>
              <a:rPr lang="zh-CN" altLang="en-US" sz="2000" dirty="0" smtClean="0">
                <a:latin typeface="LM Sans 10" panose="00000500000000000000" pitchFamily="50" charset="0"/>
                <a:ea typeface="微软雅黑" panose="020B0503020204020204" pitchFamily="34" charset="-122"/>
              </a:rPr>
              <a:t>曝光：将</a:t>
            </a:r>
            <a:r>
              <a:rPr lang="zh-CN" altLang="en-US" sz="2000" dirty="0">
                <a:latin typeface="LM Sans 10" panose="00000500000000000000" pitchFamily="50" charset="0"/>
                <a:ea typeface="微软雅黑" panose="020B0503020204020204" pitchFamily="34" charset="-122"/>
              </a:rPr>
              <a:t>通过带有电路</a:t>
            </a:r>
            <a:r>
              <a:rPr lang="zh-CN" altLang="en-US" sz="2000" dirty="0" smtClean="0">
                <a:latin typeface="LM Sans 10" panose="00000500000000000000" pitchFamily="50" charset="0"/>
                <a:ea typeface="微软雅黑" panose="020B0503020204020204" pitchFamily="34" charset="-122"/>
              </a:rPr>
              <a:t>信息光栅</a:t>
            </a:r>
            <a:r>
              <a:rPr lang="zh-CN" altLang="en-US" sz="2000" dirty="0">
                <a:latin typeface="LM Sans 10" panose="00000500000000000000" pitchFamily="50" charset="0"/>
                <a:ea typeface="微软雅黑" panose="020B0503020204020204" pitchFamily="34" charset="-122"/>
              </a:rPr>
              <a:t>的光（一般采用紫外线）</a:t>
            </a:r>
            <a:r>
              <a:rPr lang="zh-CN" altLang="en-US" sz="2000" dirty="0" smtClean="0">
                <a:latin typeface="LM Sans 10" panose="00000500000000000000" pitchFamily="50" charset="0"/>
                <a:ea typeface="微软雅黑" panose="020B0503020204020204" pitchFamily="34" charset="-122"/>
              </a:rPr>
              <a:t>，再</a:t>
            </a:r>
            <a:r>
              <a:rPr lang="zh-CN" altLang="en-US" sz="2000" dirty="0">
                <a:latin typeface="LM Sans 10" panose="00000500000000000000" pitchFamily="50" charset="0"/>
                <a:ea typeface="微软雅黑" panose="020B0503020204020204" pitchFamily="34" charset="-122"/>
              </a:rPr>
              <a:t>通过透镜聚焦在涂抹了</a:t>
            </a:r>
            <a:r>
              <a:rPr lang="zh-CN" altLang="en-US" sz="2000" dirty="0" smtClean="0">
                <a:latin typeface="LM Sans 10" panose="00000500000000000000" pitchFamily="50" charset="0"/>
                <a:ea typeface="微软雅黑" panose="020B0503020204020204" pitchFamily="34" charset="-122"/>
              </a:rPr>
              <a:t>光刻胶</a:t>
            </a:r>
            <a:r>
              <a:rPr lang="zh-CN" altLang="en-US" sz="2000" dirty="0">
                <a:latin typeface="LM Sans 10" panose="00000500000000000000" pitchFamily="50" charset="0"/>
                <a:ea typeface="微软雅黑" panose="020B0503020204020204" pitchFamily="34" charset="-122"/>
              </a:rPr>
              <a:t>的单晶硅上</a:t>
            </a:r>
          </a:p>
          <a:p>
            <a:pPr algn="just">
              <a:spcBef>
                <a:spcPts val="600"/>
              </a:spcBef>
            </a:pPr>
            <a:endParaRPr lang="en-US" altLang="zh-CN" sz="2000" dirty="0" smtClean="0">
              <a:latin typeface="LM Sans 10" panose="00000500000000000000" pitchFamily="50" charset="0"/>
              <a:ea typeface="微软雅黑" panose="020B0503020204020204" pitchFamily="34" charset="-122"/>
            </a:endParaRPr>
          </a:p>
          <a:p>
            <a:pPr algn="just">
              <a:spcBef>
                <a:spcPts val="600"/>
              </a:spcBef>
            </a:pPr>
            <a:r>
              <a:rPr lang="zh-CN" altLang="en-US" sz="2000" dirty="0" smtClean="0">
                <a:latin typeface="LM Sans 10" panose="00000500000000000000" pitchFamily="50" charset="0"/>
                <a:ea typeface="微软雅黑" panose="020B0503020204020204" pitchFamily="34" charset="-122"/>
              </a:rPr>
              <a:t>光刻胶：光敏感</a:t>
            </a:r>
            <a:r>
              <a:rPr lang="zh-CN" altLang="en-US" sz="2000" dirty="0">
                <a:latin typeface="LM Sans 10" panose="00000500000000000000" pitchFamily="50" charset="0"/>
                <a:ea typeface="微软雅黑" panose="020B0503020204020204" pitchFamily="34" charset="-122"/>
              </a:rPr>
              <a:t>材料</a:t>
            </a:r>
            <a:r>
              <a:rPr lang="zh-CN" altLang="en-US" sz="2000" dirty="0" smtClean="0">
                <a:latin typeface="LM Sans 10" panose="00000500000000000000" pitchFamily="50" charset="0"/>
                <a:ea typeface="微软雅黑" panose="020B0503020204020204" pitchFamily="34" charset="-122"/>
              </a:rPr>
              <a:t>，光催化下变形，这样设计</a:t>
            </a:r>
            <a:r>
              <a:rPr lang="zh-CN" altLang="en-US" sz="2000" dirty="0">
                <a:latin typeface="LM Sans 10" panose="00000500000000000000" pitchFamily="50" charset="0"/>
                <a:ea typeface="微软雅黑" panose="020B0503020204020204" pitchFamily="34" charset="-122"/>
              </a:rPr>
              <a:t>好的电路图就会以</a:t>
            </a:r>
            <a:r>
              <a:rPr lang="zh-CN" altLang="en-US" sz="2000" dirty="0" smtClean="0">
                <a:latin typeface="LM Sans 10" panose="00000500000000000000" pitchFamily="50" charset="0"/>
                <a:ea typeface="微软雅黑" panose="020B0503020204020204" pitchFamily="34" charset="-122"/>
              </a:rPr>
              <a:t>这样</a:t>
            </a:r>
            <a:r>
              <a:rPr lang="zh-CN" altLang="en-US" sz="2000" dirty="0">
                <a:latin typeface="LM Sans 10" panose="00000500000000000000" pitchFamily="50" charset="0"/>
                <a:ea typeface="微软雅黑" panose="020B0503020204020204" pitchFamily="34" charset="-122"/>
              </a:rPr>
              <a:t>的化学信号存在于单晶硅</a:t>
            </a:r>
            <a:r>
              <a:rPr lang="zh-CN" altLang="en-US" sz="2000" dirty="0" smtClean="0">
                <a:latin typeface="LM Sans 10" panose="00000500000000000000" pitchFamily="50" charset="0"/>
                <a:ea typeface="微软雅黑" panose="020B0503020204020204" pitchFamily="34" charset="-122"/>
              </a:rPr>
              <a:t>之上</a:t>
            </a:r>
            <a:endParaRPr lang="zh-CN" altLang="en-US" sz="2000" dirty="0">
              <a:latin typeface="LM Sans 10" panose="00000500000000000000" pitchFamily="50" charset="0"/>
              <a:ea typeface="微软雅黑" panose="020B0503020204020204" pitchFamily="34" charset="-122"/>
            </a:endParaRPr>
          </a:p>
          <a:p>
            <a:pPr algn="just">
              <a:spcBef>
                <a:spcPts val="600"/>
              </a:spcBef>
            </a:pPr>
            <a:endParaRPr lang="en-US" altLang="zh-CN" sz="2000" dirty="0" smtClean="0">
              <a:latin typeface="LM Sans 10" panose="00000500000000000000" pitchFamily="50" charset="0"/>
              <a:ea typeface="微软雅黑" panose="020B0503020204020204" pitchFamily="34" charset="-122"/>
            </a:endParaRPr>
          </a:p>
        </p:txBody>
      </p:sp>
      <p:grpSp>
        <p:nvGrpSpPr>
          <p:cNvPr id="5" name="组 4"/>
          <p:cNvGrpSpPr/>
          <p:nvPr/>
        </p:nvGrpSpPr>
        <p:grpSpPr>
          <a:xfrm>
            <a:off x="4112156" y="1819176"/>
            <a:ext cx="4587460" cy="4021605"/>
            <a:chOff x="4112156" y="1202499"/>
            <a:chExt cx="4587460" cy="4021605"/>
          </a:xfrm>
        </p:grpSpPr>
        <p:pic>
          <p:nvPicPr>
            <p:cNvPr id="12" name="Screen Shot 2019-11-17 at 18.35.44.png" descr="Screen Shot 2019-11-17 at 18.35.44.png"/>
            <p:cNvPicPr>
              <a:picLocks noChangeAspect="1"/>
            </p:cNvPicPr>
            <p:nvPr/>
          </p:nvPicPr>
          <p:blipFill>
            <a:blip r:embed="rId3">
              <a:extLst/>
            </a:blip>
            <a:stretch>
              <a:fillRect/>
            </a:stretch>
          </p:blipFill>
          <p:spPr>
            <a:xfrm>
              <a:off x="4112156" y="1202499"/>
              <a:ext cx="4587460" cy="3653308"/>
            </a:xfrm>
            <a:prstGeom prst="rect">
              <a:avLst/>
            </a:prstGeom>
            <a:ln w="25400">
              <a:solidFill>
                <a:srgbClr val="000000"/>
              </a:solidFill>
              <a:miter lim="400000"/>
            </a:ln>
          </p:spPr>
        </p:pic>
        <p:sp>
          <p:nvSpPr>
            <p:cNvPr id="13" name="Figure1.3:光刻示意图"/>
            <p:cNvSpPr txBox="1"/>
            <p:nvPr/>
          </p:nvSpPr>
          <p:spPr>
            <a:xfrm>
              <a:off x="5841629" y="4875291"/>
              <a:ext cx="1128514" cy="348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rPr sz="1600" dirty="0" smtClean="0">
                  <a:latin typeface="Microsoft YaHei" charset="-122"/>
                  <a:ea typeface="Microsoft YaHei" charset="-122"/>
                  <a:cs typeface="Microsoft YaHei" charset="-122"/>
                </a:rPr>
                <a:t>光刻示意图</a:t>
              </a:r>
              <a:endParaRPr sz="1600" dirty="0">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1071957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288608"/>
            <a:ext cx="9144000" cy="720000"/>
          </a:xfrm>
        </p:spPr>
        <p:txBody>
          <a:bodyPr/>
          <a:lstStyle/>
          <a:p>
            <a:r>
              <a:rPr lang="en-US" altLang="zh-CN" dirty="0" smtClean="0"/>
              <a:t>1.3 </a:t>
            </a:r>
            <a:r>
              <a:rPr lang="zh-CN" altLang="en-US" dirty="0" smtClean="0"/>
              <a:t>显影</a:t>
            </a:r>
            <a:endParaRPr lang="zh-CN" altLang="en-US" dirty="0"/>
          </a:p>
        </p:txBody>
      </p:sp>
      <p:sp>
        <p:nvSpPr>
          <p:cNvPr id="3" name="灯片编号占位符 2"/>
          <p:cNvSpPr>
            <a:spLocks noGrp="1"/>
          </p:cNvSpPr>
          <p:nvPr>
            <p:ph type="sldNum" sz="quarter" idx="12"/>
          </p:nvPr>
        </p:nvSpPr>
        <p:spPr/>
        <p:txBody>
          <a:bodyPr/>
          <a:lstStyle/>
          <a:p>
            <a:fld id="{659805D5-0B0B-4868-915D-EC573C2AF562}" type="slidenum">
              <a:rPr lang="zh-CN" altLang="en-US" smtClean="0"/>
              <a:t>7</a:t>
            </a:fld>
            <a:endParaRPr lang="zh-CN" altLang="en-US" dirty="0"/>
          </a:p>
        </p:txBody>
      </p:sp>
      <p:sp>
        <p:nvSpPr>
          <p:cNvPr id="9" name="矩形 8">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b="1" dirty="0" smtClean="0">
                <a:solidFill>
                  <a:schemeClr val="bg1"/>
                </a:solidFill>
                <a:latin typeface="LM Sans 10" panose="00000500000000000000" pitchFamily="50" charset="0"/>
              </a:rPr>
              <a:t>纳米加工技术简介</a:t>
            </a:r>
            <a:r>
              <a:rPr lang="en-US" altLang="zh-CN" sz="1400" b="1" dirty="0" smtClean="0">
                <a:solidFill>
                  <a:schemeClr val="bg1"/>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t-SPL</a:t>
            </a:r>
            <a:r>
              <a:rPr lang="zh-CN" altLang="en-US" sz="1400" dirty="0" smtClean="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&amp;</a:t>
            </a:r>
            <a:r>
              <a:rPr lang="zh-CN" altLang="en-US" sz="1400" dirty="0" smtClean="0">
                <a:solidFill>
                  <a:schemeClr val="bg2">
                    <a:lumMod val="90000"/>
                  </a:schemeClr>
                </a:solidFill>
                <a:latin typeface="LM Sans 10" panose="00000500000000000000" pitchFamily="50" charset="0"/>
              </a:rPr>
              <a:t> </a:t>
            </a:r>
            <a:r>
              <a:rPr lang="en-US" altLang="zh-CN" sz="1400" dirty="0" err="1" smtClean="0">
                <a:solidFill>
                  <a:schemeClr val="bg2">
                    <a:lumMod val="90000"/>
                  </a:schemeClr>
                </a:solidFill>
                <a:latin typeface="LM Sans 10" panose="00000500000000000000" pitchFamily="50" charset="0"/>
              </a:rPr>
              <a:t>tc</a:t>
            </a:r>
            <a:r>
              <a:rPr lang="en-US" altLang="zh-CN" sz="1400" dirty="0" smtClean="0">
                <a:solidFill>
                  <a:schemeClr val="bg2">
                    <a:lumMod val="90000"/>
                  </a:schemeClr>
                </a:solidFill>
                <a:latin typeface="LM Sans 10" panose="00000500000000000000" pitchFamily="50" charset="0"/>
              </a:rPr>
              <a:t>-SPL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
        <p:nvSpPr>
          <p:cNvPr id="2" name="文本框 1">
            <a:extLst>
              <a:ext uri="{FF2B5EF4-FFF2-40B4-BE49-F238E27FC236}">
                <a16:creationId xmlns:a16="http://schemas.microsoft.com/office/drawing/2014/main" xmlns="" id="{A5F89311-2400-4967-AB20-95F6D3C1EADC}"/>
              </a:ext>
            </a:extLst>
          </p:cNvPr>
          <p:cNvSpPr txBox="1"/>
          <p:nvPr/>
        </p:nvSpPr>
        <p:spPr>
          <a:xfrm>
            <a:off x="558622" y="1297216"/>
            <a:ext cx="8026756" cy="1477328"/>
          </a:xfrm>
          <a:prstGeom prst="rect">
            <a:avLst/>
          </a:prstGeom>
          <a:noFill/>
        </p:spPr>
        <p:txBody>
          <a:bodyPr wrap="square" rtlCol="0">
            <a:spAutoFit/>
          </a:bodyPr>
          <a:lstStyle/>
          <a:p>
            <a:pPr algn="just">
              <a:spcBef>
                <a:spcPts val="600"/>
              </a:spcBef>
            </a:pPr>
            <a:r>
              <a:rPr lang="zh-CN" altLang="en-US" sz="2000" dirty="0" smtClean="0">
                <a:latin typeface="LM Sans 10" panose="00000500000000000000" pitchFamily="50" charset="0"/>
                <a:ea typeface="微软雅黑" panose="020B0503020204020204" pitchFamily="34" charset="-122"/>
              </a:rPr>
              <a:t>显影：曝光后发生变性的光刻胶会和显影液反应，在单晶</a:t>
            </a:r>
            <a:r>
              <a:rPr lang="zh-CN" altLang="en-US" sz="2000" dirty="0">
                <a:latin typeface="LM Sans 10" panose="00000500000000000000" pitchFamily="50" charset="0"/>
                <a:ea typeface="微软雅黑" panose="020B0503020204020204" pitchFamily="34" charset="-122"/>
              </a:rPr>
              <a:t>表面经化学刻蚀生成</a:t>
            </a:r>
            <a:r>
              <a:rPr lang="zh-CN" altLang="en-US" sz="2000" dirty="0" smtClean="0">
                <a:latin typeface="LM Sans 10" panose="00000500000000000000" pitchFamily="50" charset="0"/>
                <a:ea typeface="微软雅黑" panose="020B0503020204020204" pitchFamily="34" charset="-122"/>
              </a:rPr>
              <a:t>晶体管结构</a:t>
            </a:r>
            <a:endParaRPr lang="en-US" altLang="zh-CN" sz="2000" dirty="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zh-CN" altLang="en-US" sz="2000" dirty="0">
                <a:latin typeface="LM Sans 10" panose="00000500000000000000" pitchFamily="50" charset="0"/>
                <a:ea typeface="微软雅黑" panose="020B0503020204020204" pitchFamily="34" charset="-122"/>
              </a:rPr>
              <a:t>正性显影</a:t>
            </a:r>
            <a:r>
              <a:rPr lang="zh-CN" altLang="en-US" sz="2000" dirty="0" smtClean="0">
                <a:latin typeface="LM Sans 10" panose="00000500000000000000" pitchFamily="50" charset="0"/>
                <a:ea typeface="微软雅黑" panose="020B0503020204020204" pitchFamily="34" charset="-122"/>
              </a:rPr>
              <a:t>：</a:t>
            </a:r>
            <a:r>
              <a:rPr lang="zh-CN" altLang="en-US" sz="2000" dirty="0">
                <a:latin typeface="LM Sans 10" panose="00000500000000000000" pitchFamily="50" charset="0"/>
                <a:ea typeface="微软雅黑" panose="020B0503020204020204" pitchFamily="34" charset="-122"/>
              </a:rPr>
              <a:t>曝光区域溶解，未曝光区域不受影响</a:t>
            </a:r>
            <a:r>
              <a:rPr lang="zh-CN" altLang="en-US" sz="2000" dirty="0" smtClean="0">
                <a:latin typeface="LM Sans 10" panose="00000500000000000000" pitchFamily="50" charset="0"/>
                <a:ea typeface="微软雅黑" panose="020B0503020204020204" pitchFamily="34" charset="-122"/>
              </a:rPr>
              <a:t>（四</a:t>
            </a:r>
            <a:r>
              <a:rPr lang="zh-CN" altLang="en-US" sz="2000" dirty="0">
                <a:latin typeface="LM Sans 10" panose="00000500000000000000" pitchFamily="50" charset="0"/>
                <a:ea typeface="微软雅黑" panose="020B0503020204020204" pitchFamily="34" charset="-122"/>
              </a:rPr>
              <a:t>甲基氢</a:t>
            </a:r>
            <a:r>
              <a:rPr lang="zh-CN" altLang="en-US" sz="2000" dirty="0" smtClean="0">
                <a:latin typeface="LM Sans 10" panose="00000500000000000000" pitchFamily="50" charset="0"/>
                <a:ea typeface="微软雅黑" panose="020B0503020204020204" pitchFamily="34" charset="-122"/>
              </a:rPr>
              <a:t>氧化铵）</a:t>
            </a:r>
            <a:endParaRPr lang="zh-CN" altLang="en-US" sz="2000" dirty="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zh-CN" altLang="en-US" sz="2000" dirty="0">
                <a:latin typeface="LM Sans 10" panose="00000500000000000000" pitchFamily="50" charset="0"/>
                <a:ea typeface="微软雅黑" panose="020B0503020204020204" pitchFamily="34" charset="-122"/>
              </a:rPr>
              <a:t>负性显影</a:t>
            </a:r>
            <a:r>
              <a:rPr lang="zh-CN" altLang="en-US" sz="2000" dirty="0" smtClean="0">
                <a:latin typeface="LM Sans 10" panose="00000500000000000000" pitchFamily="50" charset="0"/>
                <a:ea typeface="微软雅黑" panose="020B0503020204020204" pitchFamily="34" charset="-122"/>
              </a:rPr>
              <a:t>：</a:t>
            </a:r>
            <a:r>
              <a:rPr lang="zh-CN" altLang="en-US" sz="2000" dirty="0">
                <a:latin typeface="LM Sans 10" panose="00000500000000000000" pitchFamily="50" charset="0"/>
                <a:ea typeface="微软雅黑" panose="020B0503020204020204" pitchFamily="34" charset="-122"/>
              </a:rPr>
              <a:t>未曝光</a:t>
            </a:r>
            <a:r>
              <a:rPr lang="zh-CN" altLang="en-US" sz="2000" dirty="0" smtClean="0">
                <a:latin typeface="LM Sans 10" panose="00000500000000000000" pitchFamily="50" charset="0"/>
                <a:ea typeface="微软雅黑" panose="020B0503020204020204" pitchFamily="34" charset="-122"/>
              </a:rPr>
              <a:t>溶解（二甲苯）</a:t>
            </a:r>
            <a:endParaRPr lang="zh-CN" altLang="en-US" sz="2000" dirty="0">
              <a:latin typeface="LM Sans 10" panose="00000500000000000000" pitchFamily="50" charset="0"/>
              <a:ea typeface="微软雅黑" panose="020B0503020204020204" pitchFamily="34" charset="-122"/>
            </a:endParaRPr>
          </a:p>
        </p:txBody>
      </p:sp>
      <p:pic>
        <p:nvPicPr>
          <p:cNvPr id="10" name="Screen Shot 2019-11-17 at 19.00.52.png" descr="Screen Shot 2019-11-17 at 19.00.52.png"/>
          <p:cNvPicPr>
            <a:picLocks noChangeAspect="1"/>
          </p:cNvPicPr>
          <p:nvPr/>
        </p:nvPicPr>
        <p:blipFill>
          <a:blip r:embed="rId3">
            <a:extLst/>
          </a:blip>
          <a:stretch>
            <a:fillRect/>
          </a:stretch>
        </p:blipFill>
        <p:spPr>
          <a:xfrm>
            <a:off x="1858633" y="3068239"/>
            <a:ext cx="6198439" cy="1546766"/>
          </a:xfrm>
          <a:prstGeom prst="rect">
            <a:avLst/>
          </a:prstGeom>
          <a:ln w="12700">
            <a:miter lim="400000"/>
          </a:ln>
        </p:spPr>
      </p:pic>
      <p:pic>
        <p:nvPicPr>
          <p:cNvPr id="11" name="Screen Shot 2019-11-17 at 19.01.29.png" descr="Screen Shot 2019-11-17 at 19.01.29.png"/>
          <p:cNvPicPr>
            <a:picLocks noChangeAspect="1"/>
          </p:cNvPicPr>
          <p:nvPr/>
        </p:nvPicPr>
        <p:blipFill>
          <a:blip r:embed="rId4">
            <a:extLst/>
          </a:blip>
          <a:stretch>
            <a:fillRect/>
          </a:stretch>
        </p:blipFill>
        <p:spPr>
          <a:xfrm>
            <a:off x="1858632" y="4700595"/>
            <a:ext cx="6198439" cy="1575678"/>
          </a:xfrm>
          <a:prstGeom prst="rect">
            <a:avLst/>
          </a:prstGeom>
          <a:ln w="12700">
            <a:miter lim="400000"/>
          </a:ln>
        </p:spPr>
      </p:pic>
      <p:sp>
        <p:nvSpPr>
          <p:cNvPr id="14" name="Figure1.4:上图为正性显影，下图为负性显影"/>
          <p:cNvSpPr txBox="1"/>
          <p:nvPr/>
        </p:nvSpPr>
        <p:spPr>
          <a:xfrm>
            <a:off x="7214743" y="8286750"/>
            <a:ext cx="37315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t>Figure1.4:上图为正性显影，下图为负性显影</a:t>
            </a:r>
          </a:p>
        </p:txBody>
      </p:sp>
      <p:sp>
        <p:nvSpPr>
          <p:cNvPr id="15" name="Figure1.4:上图为正性显影，下图为负性显影"/>
          <p:cNvSpPr txBox="1"/>
          <p:nvPr/>
        </p:nvSpPr>
        <p:spPr>
          <a:xfrm>
            <a:off x="7367143" y="8439150"/>
            <a:ext cx="37315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t>Figure1.4:上图为正性显影，下图为负性显影</a:t>
            </a:r>
          </a:p>
        </p:txBody>
      </p:sp>
      <p:sp>
        <p:nvSpPr>
          <p:cNvPr id="16" name="Figure1.4:上图为正性显影，下图为负性显影"/>
          <p:cNvSpPr txBox="1"/>
          <p:nvPr/>
        </p:nvSpPr>
        <p:spPr>
          <a:xfrm>
            <a:off x="7519543" y="8591550"/>
            <a:ext cx="37315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t>Figure1.4:上图为正性显影，下图为负性显影</a:t>
            </a:r>
          </a:p>
        </p:txBody>
      </p:sp>
      <p:sp>
        <p:nvSpPr>
          <p:cNvPr id="17" name="Figure1.4:上图为正性显影，下图为负性显影"/>
          <p:cNvSpPr txBox="1"/>
          <p:nvPr/>
        </p:nvSpPr>
        <p:spPr>
          <a:xfrm>
            <a:off x="7671943" y="8743950"/>
            <a:ext cx="37315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t>Figure1.4:上图为正性显影，下图为负性显影</a:t>
            </a:r>
          </a:p>
        </p:txBody>
      </p:sp>
      <p:sp>
        <p:nvSpPr>
          <p:cNvPr id="8" name="文本框 7"/>
          <p:cNvSpPr txBox="1"/>
          <p:nvPr/>
        </p:nvSpPr>
        <p:spPr>
          <a:xfrm>
            <a:off x="1016009" y="3122333"/>
            <a:ext cx="629590" cy="1200329"/>
          </a:xfrm>
          <a:prstGeom prst="rect">
            <a:avLst/>
          </a:prstGeom>
          <a:noFill/>
        </p:spPr>
        <p:txBody>
          <a:bodyPr wrap="square" rtlCol="0">
            <a:spAutoFit/>
          </a:bodyPr>
          <a:lstStyle/>
          <a:p>
            <a:r>
              <a:rPr lang="zh-CN" altLang="en-US">
                <a:latin typeface="LM Sans 10" panose="00000500000000000000" pitchFamily="50" charset="0"/>
                <a:ea typeface="微软雅黑" panose="020B0503020204020204" pitchFamily="34" charset="-122"/>
              </a:rPr>
              <a:t>正性显影</a:t>
            </a:r>
            <a:endParaRPr kumimoji="1" lang="zh-CN" altLang="en-US"/>
          </a:p>
        </p:txBody>
      </p:sp>
      <p:sp>
        <p:nvSpPr>
          <p:cNvPr id="18" name="矩形 17"/>
          <p:cNvSpPr/>
          <p:nvPr/>
        </p:nvSpPr>
        <p:spPr>
          <a:xfrm>
            <a:off x="1016009" y="4888269"/>
            <a:ext cx="588504" cy="1200329"/>
          </a:xfrm>
          <a:prstGeom prst="rect">
            <a:avLst/>
          </a:prstGeom>
        </p:spPr>
        <p:txBody>
          <a:bodyPr wrap="square">
            <a:spAutoFit/>
          </a:bodyPr>
          <a:lstStyle/>
          <a:p>
            <a:r>
              <a:rPr lang="zh-CN" altLang="en-US">
                <a:latin typeface="LM Sans 10" panose="00000500000000000000" pitchFamily="50" charset="0"/>
                <a:ea typeface="微软雅黑" panose="020B0503020204020204" pitchFamily="34" charset="-122"/>
              </a:rPr>
              <a:t>负性显影</a:t>
            </a:r>
            <a:endParaRPr lang="zh-CN" altLang="en-US"/>
          </a:p>
        </p:txBody>
      </p:sp>
    </p:spTree>
    <p:extLst>
      <p:ext uri="{BB962C8B-B14F-4D97-AF65-F5344CB8AC3E}">
        <p14:creationId xmlns:p14="http://schemas.microsoft.com/office/powerpoint/2010/main" val="1797859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288608"/>
            <a:ext cx="9144000" cy="720000"/>
          </a:xfrm>
        </p:spPr>
        <p:txBody>
          <a:bodyPr/>
          <a:lstStyle/>
          <a:p>
            <a:r>
              <a:rPr lang="en-US" altLang="zh-CN" dirty="0"/>
              <a:t>1.4 </a:t>
            </a:r>
            <a:r>
              <a:rPr lang="zh-CN" altLang="en-US" dirty="0"/>
              <a:t>光刻技术面临的问题</a:t>
            </a:r>
          </a:p>
        </p:txBody>
      </p:sp>
      <p:sp>
        <p:nvSpPr>
          <p:cNvPr id="3" name="灯片编号占位符 2"/>
          <p:cNvSpPr>
            <a:spLocks noGrp="1"/>
          </p:cNvSpPr>
          <p:nvPr>
            <p:ph type="sldNum" sz="quarter" idx="12"/>
          </p:nvPr>
        </p:nvSpPr>
        <p:spPr/>
        <p:txBody>
          <a:bodyPr/>
          <a:lstStyle/>
          <a:p>
            <a:fld id="{659805D5-0B0B-4868-915D-EC573C2AF562}" type="slidenum">
              <a:rPr lang="zh-CN" altLang="en-US" smtClean="0"/>
              <a:t>8</a:t>
            </a:fld>
            <a:endParaRPr lang="zh-CN" altLang="en-US" dirty="0"/>
          </a:p>
        </p:txBody>
      </p:sp>
      <p:sp>
        <p:nvSpPr>
          <p:cNvPr id="9" name="矩形 8">
            <a:extLst>
              <a:ext uri="{FF2B5EF4-FFF2-40B4-BE49-F238E27FC236}">
                <a16:creationId xmlns:a16="http://schemas.microsoft.com/office/drawing/2014/main" xmlns="" id="{ED6A9810-4999-43BB-8A4F-A90D60762691}"/>
              </a:ext>
            </a:extLst>
          </p:cNvPr>
          <p:cNvSpPr/>
          <p:nvPr/>
        </p:nvSpPr>
        <p:spPr>
          <a:xfrm>
            <a:off x="0" y="0"/>
            <a:ext cx="9144000" cy="288608"/>
          </a:xfrm>
          <a:prstGeom prst="rect">
            <a:avLst/>
          </a:prstGeom>
          <a:solidFill>
            <a:srgbClr val="0A1E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b="1" dirty="0" smtClean="0">
                <a:solidFill>
                  <a:schemeClr val="bg1"/>
                </a:solidFill>
                <a:latin typeface="LM Sans 10" panose="00000500000000000000" pitchFamily="50" charset="0"/>
              </a:rPr>
              <a:t>纳米加工技术简介</a:t>
            </a:r>
            <a:r>
              <a:rPr lang="en-US" altLang="zh-CN" sz="1400" b="1" dirty="0" smtClean="0">
                <a:solidFill>
                  <a:schemeClr val="bg1"/>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t-SPL</a:t>
            </a:r>
            <a:r>
              <a:rPr lang="zh-CN" altLang="en-US" sz="1400" dirty="0" smtClean="0">
                <a:solidFill>
                  <a:schemeClr val="bg2">
                    <a:lumMod val="90000"/>
                  </a:schemeClr>
                </a:solidFill>
                <a:latin typeface="LM Sans 10" panose="00000500000000000000" pitchFamily="50" charset="0"/>
              </a:rPr>
              <a:t> </a:t>
            </a:r>
            <a:r>
              <a:rPr lang="en-US" altLang="zh-CN" sz="1400" dirty="0" smtClean="0">
                <a:solidFill>
                  <a:schemeClr val="bg2">
                    <a:lumMod val="90000"/>
                  </a:schemeClr>
                </a:solidFill>
                <a:latin typeface="LM Sans 10" panose="00000500000000000000" pitchFamily="50" charset="0"/>
              </a:rPr>
              <a:t>&amp;</a:t>
            </a:r>
            <a:r>
              <a:rPr lang="zh-CN" altLang="en-US" sz="1400" dirty="0" smtClean="0">
                <a:solidFill>
                  <a:schemeClr val="bg2">
                    <a:lumMod val="90000"/>
                  </a:schemeClr>
                </a:solidFill>
                <a:latin typeface="LM Sans 10" panose="00000500000000000000" pitchFamily="50" charset="0"/>
              </a:rPr>
              <a:t> </a:t>
            </a:r>
            <a:r>
              <a:rPr lang="en-US" altLang="zh-CN" sz="1400" dirty="0" err="1" smtClean="0">
                <a:solidFill>
                  <a:schemeClr val="bg2">
                    <a:lumMod val="90000"/>
                  </a:schemeClr>
                </a:solidFill>
                <a:latin typeface="LM Sans 10" panose="00000500000000000000" pitchFamily="50" charset="0"/>
              </a:rPr>
              <a:t>tc</a:t>
            </a:r>
            <a:r>
              <a:rPr lang="en-US" altLang="zh-CN" sz="1400" dirty="0" smtClean="0">
                <a:solidFill>
                  <a:schemeClr val="bg2">
                    <a:lumMod val="90000"/>
                  </a:schemeClr>
                </a:solidFill>
                <a:latin typeface="LM Sans 10" panose="00000500000000000000" pitchFamily="50" charset="0"/>
              </a:rPr>
              <a:t>-SPL    </a:t>
            </a:r>
            <a:r>
              <a:rPr lang="zh-CN" altLang="en-US" sz="1400" dirty="0" smtClean="0">
                <a:solidFill>
                  <a:schemeClr val="bg2">
                    <a:lumMod val="90000"/>
                  </a:schemeClr>
                </a:solidFill>
                <a:latin typeface="LM Sans 10" panose="00000500000000000000" pitchFamily="50" charset="0"/>
              </a:rPr>
              <a:t>     </a:t>
            </a:r>
            <a:r>
              <a:rPr lang="en-US" altLang="zh-CN" sz="1400" dirty="0">
                <a:solidFill>
                  <a:schemeClr val="bg2">
                    <a:lumMod val="90000"/>
                  </a:schemeClr>
                </a:solidFill>
                <a:latin typeface="LM Sans 10" panose="00000500000000000000" pitchFamily="50" charset="0"/>
              </a:rPr>
              <a:t>Bias-induced SPL &amp; Oxidation SPL </a:t>
            </a:r>
            <a:r>
              <a:rPr lang="zh-CN" altLang="en-US" sz="1400" dirty="0" smtClean="0">
                <a:solidFill>
                  <a:schemeClr val="bg2">
                    <a:lumMod val="90000"/>
                  </a:schemeClr>
                </a:solidFill>
                <a:latin typeface="LM Sans 10" panose="00000500000000000000" pitchFamily="50" charset="0"/>
              </a:rPr>
              <a:t>         其他纳米光刻技术</a:t>
            </a:r>
            <a:r>
              <a:rPr lang="en-US" altLang="zh-CN" sz="1400" dirty="0" smtClean="0">
                <a:solidFill>
                  <a:schemeClr val="bg2">
                    <a:lumMod val="90000"/>
                  </a:schemeClr>
                </a:solidFill>
                <a:latin typeface="LM Sans 10" panose="00000500000000000000" pitchFamily="50" charset="0"/>
              </a:rPr>
              <a:t>    </a:t>
            </a:r>
            <a:endParaRPr lang="zh-CN" altLang="en-US" sz="1400" dirty="0">
              <a:solidFill>
                <a:schemeClr val="bg2">
                  <a:lumMod val="90000"/>
                </a:schemeClr>
              </a:solidFill>
              <a:latin typeface="LM Sans 10" panose="00000500000000000000" pitchFamily="50" charset="0"/>
            </a:endParaRPr>
          </a:p>
        </p:txBody>
      </p:sp>
      <p:sp>
        <p:nvSpPr>
          <p:cNvPr id="2" name="文本框 1">
            <a:extLst>
              <a:ext uri="{FF2B5EF4-FFF2-40B4-BE49-F238E27FC236}">
                <a16:creationId xmlns:a16="http://schemas.microsoft.com/office/drawing/2014/main" xmlns="" id="{A5F89311-2400-4967-AB20-95F6D3C1EADC}"/>
              </a:ext>
            </a:extLst>
          </p:cNvPr>
          <p:cNvSpPr txBox="1"/>
          <p:nvPr/>
        </p:nvSpPr>
        <p:spPr>
          <a:xfrm>
            <a:off x="558622" y="1297216"/>
            <a:ext cx="8026756" cy="4862870"/>
          </a:xfrm>
          <a:prstGeom prst="rect">
            <a:avLst/>
          </a:prstGeom>
          <a:noFill/>
        </p:spPr>
        <p:txBody>
          <a:bodyPr wrap="square" rtlCol="0">
            <a:spAutoFit/>
          </a:bodyPr>
          <a:lstStyle/>
          <a:p>
            <a:pPr algn="just">
              <a:spcBef>
                <a:spcPts val="600"/>
              </a:spcBef>
            </a:pPr>
            <a:r>
              <a:rPr lang="zh-CN" altLang="en-US" sz="2000" dirty="0" smtClean="0">
                <a:latin typeface="LM Sans 10" panose="00000500000000000000" pitchFamily="50" charset="0"/>
                <a:ea typeface="微软雅黑" panose="020B0503020204020204" pitchFamily="34" charset="-122"/>
              </a:rPr>
              <a:t>光刻激素的主要瓶颈</a:t>
            </a:r>
            <a:r>
              <a:rPr lang="zh-CN" altLang="en-US" sz="2000" dirty="0">
                <a:latin typeface="LM Sans 10" panose="00000500000000000000" pitchFamily="50" charset="0"/>
                <a:ea typeface="微软雅黑" panose="020B0503020204020204" pitchFamily="34" charset="-122"/>
              </a:rPr>
              <a:t>：</a:t>
            </a:r>
            <a:r>
              <a:rPr lang="zh-CN" altLang="en-US" sz="2000" dirty="0" smtClean="0">
                <a:latin typeface="LM Sans 10" panose="00000500000000000000" pitchFamily="50" charset="0"/>
                <a:ea typeface="微软雅黑" panose="020B0503020204020204" pitchFamily="34" charset="-122"/>
              </a:rPr>
              <a:t>光栅</a:t>
            </a:r>
            <a:r>
              <a:rPr lang="zh-CN" altLang="en-US" sz="2000" dirty="0">
                <a:latin typeface="LM Sans 10" panose="00000500000000000000" pitchFamily="50" charset="0"/>
                <a:ea typeface="微软雅黑" panose="020B0503020204020204" pitchFamily="34" charset="-122"/>
              </a:rPr>
              <a:t>的衍射极限会限制光刻的分辨率，导致不</a:t>
            </a:r>
            <a:r>
              <a:rPr lang="zh-CN" altLang="en-US" sz="2000" dirty="0" smtClean="0">
                <a:latin typeface="LM Sans 10" panose="00000500000000000000" pitchFamily="50" charset="0"/>
                <a:ea typeface="微软雅黑" panose="020B0503020204020204" pitchFamily="34" charset="-122"/>
              </a:rPr>
              <a:t>能达到</a:t>
            </a:r>
            <a:r>
              <a:rPr lang="zh-CN" altLang="en-US" sz="2000" dirty="0">
                <a:latin typeface="LM Sans 10" panose="00000500000000000000" pitchFamily="50" charset="0"/>
                <a:ea typeface="微软雅黑" panose="020B0503020204020204" pitchFamily="34" charset="-122"/>
              </a:rPr>
              <a:t>更小的</a:t>
            </a:r>
            <a:r>
              <a:rPr lang="zh-CN" altLang="en-US" sz="2000" dirty="0" smtClean="0">
                <a:latin typeface="LM Sans 10" panose="00000500000000000000" pitchFamily="50" charset="0"/>
                <a:ea typeface="微软雅黑" panose="020B0503020204020204" pitchFamily="34" charset="-122"/>
              </a:rPr>
              <a:t>制程；</a:t>
            </a:r>
            <a:endParaRPr lang="en-US" altLang="zh-CN" sz="2000" dirty="0" smtClean="0">
              <a:latin typeface="LM Sans 10" panose="00000500000000000000" pitchFamily="50" charset="0"/>
              <a:ea typeface="微软雅黑" panose="020B0503020204020204" pitchFamily="34" charset="-122"/>
            </a:endParaRPr>
          </a:p>
          <a:p>
            <a:pPr algn="just">
              <a:spcBef>
                <a:spcPts val="600"/>
              </a:spcBef>
            </a:pPr>
            <a:endParaRPr lang="en-US" altLang="zh-CN" sz="2000" dirty="0">
              <a:latin typeface="LM Sans 10" panose="00000500000000000000" pitchFamily="50" charset="0"/>
              <a:ea typeface="微软雅黑" panose="020B0503020204020204" pitchFamily="34" charset="-122"/>
            </a:endParaRPr>
          </a:p>
          <a:p>
            <a:pPr algn="just">
              <a:spcBef>
                <a:spcPts val="600"/>
              </a:spcBef>
            </a:pPr>
            <a:endParaRPr lang="en-US" altLang="zh-CN" sz="2000" dirty="0" smtClean="0">
              <a:latin typeface="LM Sans 10" panose="00000500000000000000" pitchFamily="50" charset="0"/>
              <a:ea typeface="微软雅黑" panose="020B0503020204020204" pitchFamily="34" charset="-122"/>
            </a:endParaRPr>
          </a:p>
          <a:p>
            <a:pPr algn="just">
              <a:spcBef>
                <a:spcPts val="600"/>
              </a:spcBef>
            </a:pPr>
            <a:endParaRPr lang="en-US" altLang="zh-CN" sz="2000" dirty="0">
              <a:latin typeface="LM Sans 10" panose="00000500000000000000" pitchFamily="50" charset="0"/>
              <a:ea typeface="微软雅黑" panose="020B0503020204020204" pitchFamily="34" charset="-122"/>
            </a:endParaRPr>
          </a:p>
          <a:p>
            <a:pPr algn="just">
              <a:spcBef>
                <a:spcPts val="600"/>
              </a:spcBef>
            </a:pPr>
            <a:endParaRPr lang="en-US" altLang="zh-CN" sz="2000" dirty="0" smtClean="0">
              <a:latin typeface="LM Sans 10" panose="00000500000000000000" pitchFamily="50" charset="0"/>
              <a:ea typeface="微软雅黑" panose="020B0503020204020204" pitchFamily="34" charset="-122"/>
            </a:endParaRPr>
          </a:p>
          <a:p>
            <a:pPr algn="just">
              <a:spcBef>
                <a:spcPts val="600"/>
              </a:spcBef>
            </a:pPr>
            <a:endParaRPr lang="en-US" altLang="zh-CN" sz="2000" dirty="0">
              <a:latin typeface="LM Sans 10" panose="00000500000000000000" pitchFamily="50" charset="0"/>
              <a:ea typeface="微软雅黑" panose="020B0503020204020204" pitchFamily="34" charset="-122"/>
            </a:endParaRPr>
          </a:p>
          <a:p>
            <a:pPr algn="just">
              <a:spcBef>
                <a:spcPts val="600"/>
              </a:spcBef>
            </a:pPr>
            <a:endParaRPr lang="en-US" altLang="zh-CN" sz="2000" dirty="0">
              <a:latin typeface="LM Sans 10" panose="00000500000000000000" pitchFamily="50" charset="0"/>
              <a:ea typeface="微软雅黑" panose="020B0503020204020204" pitchFamily="34" charset="-122"/>
            </a:endParaRPr>
          </a:p>
          <a:p>
            <a:pPr algn="just">
              <a:spcBef>
                <a:spcPts val="600"/>
              </a:spcBef>
            </a:pPr>
            <a:r>
              <a:rPr lang="zh-CN" altLang="en-US" sz="2000" dirty="0">
                <a:latin typeface="LM Sans 10" panose="00000500000000000000" pitchFamily="50" charset="0"/>
                <a:ea typeface="微软雅黑" panose="020B0503020204020204" pitchFamily="34" charset="-122"/>
              </a:rPr>
              <a:t>减小衍射</a:t>
            </a:r>
            <a:r>
              <a:rPr lang="zh-CN" altLang="en-US" sz="2000" dirty="0" smtClean="0">
                <a:latin typeface="LM Sans 10" panose="00000500000000000000" pitchFamily="50" charset="0"/>
                <a:ea typeface="微软雅黑" panose="020B0503020204020204" pitchFamily="34" charset="-122"/>
              </a:rPr>
              <a:t>极限的两</a:t>
            </a:r>
            <a:r>
              <a:rPr lang="zh-CN" altLang="en-US" sz="2000" dirty="0">
                <a:latin typeface="LM Sans 10" panose="00000500000000000000" pitchFamily="50" charset="0"/>
                <a:ea typeface="微软雅黑" panose="020B0503020204020204" pitchFamily="34" charset="-122"/>
              </a:rPr>
              <a:t>种思路</a:t>
            </a:r>
            <a:r>
              <a:rPr lang="zh-CN" altLang="en-US" sz="2000" dirty="0" smtClean="0">
                <a:latin typeface="LM Sans 10" panose="00000500000000000000" pitchFamily="50" charset="0"/>
                <a:ea typeface="微软雅黑" panose="020B0503020204020204" pitchFamily="34" charset="-122"/>
              </a:rPr>
              <a:t>：</a:t>
            </a:r>
            <a:endParaRPr lang="en-US" altLang="zh-CN" sz="2000" dirty="0" smtClean="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zh-CN" altLang="en-US" sz="2000" dirty="0" smtClean="0">
                <a:latin typeface="LM Sans 10" panose="00000500000000000000" pitchFamily="50" charset="0"/>
                <a:ea typeface="微软雅黑" panose="020B0503020204020204" pitchFamily="34" charset="-122"/>
              </a:rPr>
              <a:t>选用</a:t>
            </a:r>
            <a:r>
              <a:rPr lang="zh-CN" altLang="en-US" sz="2000" dirty="0">
                <a:latin typeface="LM Sans 10" panose="00000500000000000000" pitchFamily="50" charset="0"/>
                <a:ea typeface="微软雅黑" panose="020B0503020204020204" pitchFamily="34" charset="-122"/>
              </a:rPr>
              <a:t>紫外线</a:t>
            </a:r>
            <a:r>
              <a:rPr lang="zh-CN" altLang="en-US" sz="2000" dirty="0" smtClean="0">
                <a:latin typeface="LM Sans 10" panose="00000500000000000000" pitchFamily="50" charset="0"/>
                <a:ea typeface="微软雅黑" panose="020B0503020204020204" pitchFamily="34" charset="-122"/>
              </a:rPr>
              <a:t>进行曝光</a:t>
            </a:r>
            <a:r>
              <a:rPr lang="zh-CN" altLang="en-US" sz="2000" dirty="0">
                <a:latin typeface="LM Sans 10" panose="00000500000000000000" pitchFamily="50" charset="0"/>
                <a:ea typeface="微软雅黑" panose="020B0503020204020204" pitchFamily="34" charset="-122"/>
              </a:rPr>
              <a:t>（减小波长</a:t>
            </a:r>
            <a:r>
              <a:rPr lang="zh-CN" altLang="en-US" sz="2000" dirty="0" smtClean="0">
                <a:latin typeface="LM Sans 10" panose="00000500000000000000" pitchFamily="50" charset="0"/>
                <a:ea typeface="微软雅黑" panose="020B0503020204020204" pitchFamily="34" charset="-122"/>
              </a:rPr>
              <a:t>）</a:t>
            </a:r>
            <a:endParaRPr lang="en-US" altLang="zh-CN" sz="2000" dirty="0" smtClean="0">
              <a:latin typeface="LM Sans 10" panose="00000500000000000000" pitchFamily="50" charset="0"/>
              <a:ea typeface="微软雅黑" panose="020B0503020204020204" pitchFamily="34" charset="-122"/>
            </a:endParaRPr>
          </a:p>
          <a:p>
            <a:pPr marL="342900" indent="-342900" algn="just">
              <a:spcBef>
                <a:spcPts val="600"/>
              </a:spcBef>
              <a:buFont typeface="Arial" charset="0"/>
              <a:buChar char="•"/>
            </a:pPr>
            <a:r>
              <a:rPr lang="zh-CN" altLang="en-US" sz="2000" dirty="0" smtClean="0">
                <a:latin typeface="LM Sans 10" panose="00000500000000000000" pitchFamily="50" charset="0"/>
                <a:ea typeface="微软雅黑" panose="020B0503020204020204" pitchFamily="34" charset="-122"/>
              </a:rPr>
              <a:t>在</a:t>
            </a:r>
            <a:r>
              <a:rPr lang="zh-CN" altLang="en-US" sz="2000" dirty="0">
                <a:latin typeface="LM Sans 10" panose="00000500000000000000" pitchFamily="50" charset="0"/>
                <a:ea typeface="微软雅黑" panose="020B0503020204020204" pitchFamily="34" charset="-122"/>
              </a:rPr>
              <a:t>较大折射率的</a:t>
            </a:r>
            <a:r>
              <a:rPr lang="zh-CN" altLang="en-US" sz="2000" dirty="0" smtClean="0">
                <a:latin typeface="LM Sans 10" panose="00000500000000000000" pitchFamily="50" charset="0"/>
                <a:ea typeface="微软雅黑" panose="020B0503020204020204" pitchFamily="34" charset="-122"/>
              </a:rPr>
              <a:t>光介质中</a:t>
            </a:r>
            <a:r>
              <a:rPr lang="zh-CN" altLang="en-US" sz="2000" dirty="0">
                <a:latin typeface="LM Sans 10" panose="00000500000000000000" pitchFamily="50" charset="0"/>
                <a:ea typeface="微软雅黑" panose="020B0503020204020204" pitchFamily="34" charset="-122"/>
              </a:rPr>
              <a:t>进行曝光（增大数值孔径</a:t>
            </a:r>
            <a:r>
              <a:rPr lang="zh-CN" altLang="en-US" sz="2000" dirty="0" smtClean="0">
                <a:latin typeface="LM Sans 10" panose="00000500000000000000" pitchFamily="50" charset="0"/>
                <a:ea typeface="微软雅黑" panose="020B0503020204020204" pitchFamily="34" charset="-122"/>
              </a:rPr>
              <a:t>）</a:t>
            </a:r>
            <a:endParaRPr lang="en-US" altLang="zh-CN" sz="2000" dirty="0" smtClean="0">
              <a:latin typeface="LM Sans 10" panose="00000500000000000000" pitchFamily="50" charset="0"/>
              <a:ea typeface="微软雅黑" panose="020B0503020204020204" pitchFamily="34" charset="-122"/>
            </a:endParaRPr>
          </a:p>
          <a:p>
            <a:pPr algn="just">
              <a:spcBef>
                <a:spcPts val="600"/>
              </a:spcBef>
            </a:pPr>
            <a:r>
              <a:rPr lang="zh-CN" altLang="en-US" sz="2000" dirty="0" smtClean="0">
                <a:latin typeface="LM Sans 10" panose="00000500000000000000" pitchFamily="50" charset="0"/>
                <a:ea typeface="微软雅黑" panose="020B0503020204020204" pitchFamily="34" charset="-122"/>
              </a:rPr>
              <a:t>但是</a:t>
            </a:r>
            <a:r>
              <a:rPr lang="zh-CN" altLang="en-US" sz="2000" dirty="0">
                <a:latin typeface="LM Sans 10" panose="00000500000000000000" pitchFamily="50" charset="0"/>
                <a:ea typeface="微软雅黑" panose="020B0503020204020204" pitchFamily="34" charset="-122"/>
              </a:rPr>
              <a:t>感光</a:t>
            </a:r>
            <a:r>
              <a:rPr lang="zh-CN" altLang="en-US" sz="2000" dirty="0" smtClean="0">
                <a:latin typeface="LM Sans 10" panose="00000500000000000000" pitchFamily="50" charset="0"/>
                <a:ea typeface="微软雅黑" panose="020B0503020204020204" pitchFamily="34" charset="-122"/>
              </a:rPr>
              <a:t>材料</a:t>
            </a:r>
            <a:r>
              <a:rPr lang="zh-CN" altLang="en-US" sz="2000" dirty="0">
                <a:latin typeface="LM Sans 10" panose="00000500000000000000" pitchFamily="50" charset="0"/>
                <a:ea typeface="微软雅黑" panose="020B0503020204020204" pitchFamily="34" charset="-122"/>
              </a:rPr>
              <a:t>是对光波长敏感的，选择波长更小的光</a:t>
            </a:r>
            <a:r>
              <a:rPr lang="zh-CN" altLang="en-US" sz="2000" dirty="0" smtClean="0">
                <a:latin typeface="LM Sans 10" panose="00000500000000000000" pitchFamily="50" charset="0"/>
                <a:ea typeface="微软雅黑" panose="020B0503020204020204" pitchFamily="34" charset="-122"/>
              </a:rPr>
              <a:t>进行</a:t>
            </a:r>
            <a:r>
              <a:rPr lang="zh-CN" altLang="en-US" sz="2000" dirty="0">
                <a:latin typeface="LM Sans 10" panose="00000500000000000000" pitchFamily="50" charset="0"/>
                <a:ea typeface="微软雅黑" panose="020B0503020204020204" pitchFamily="34" charset="-122"/>
              </a:rPr>
              <a:t>曝光，寻找新的感光材料是一件困难的</a:t>
            </a:r>
            <a:r>
              <a:rPr lang="zh-CN" altLang="en-US" sz="2000" dirty="0" smtClean="0">
                <a:latin typeface="LM Sans 10" panose="00000500000000000000" pitchFamily="50" charset="0"/>
                <a:ea typeface="微软雅黑" panose="020B0503020204020204" pitchFamily="34" charset="-122"/>
              </a:rPr>
              <a:t>事情</a:t>
            </a:r>
            <a:endParaRPr lang="zh-CN" altLang="en-US" sz="2000" dirty="0">
              <a:latin typeface="LM Sans 10" panose="00000500000000000000" pitchFamily="50" charset="0"/>
              <a:ea typeface="微软雅黑" panose="020B0503020204020204" pitchFamily="34" charset="-122"/>
            </a:endParaRPr>
          </a:p>
        </p:txBody>
      </p:sp>
      <p:sp>
        <p:nvSpPr>
          <p:cNvPr id="14" name="Figure1.4:上图为正性显影，下图为负性显影"/>
          <p:cNvSpPr txBox="1"/>
          <p:nvPr/>
        </p:nvSpPr>
        <p:spPr>
          <a:xfrm>
            <a:off x="7214743" y="8286750"/>
            <a:ext cx="37315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t>Figure1.4:上图为正性显影，下图为负性显影</a:t>
            </a:r>
          </a:p>
        </p:txBody>
      </p:sp>
      <p:sp>
        <p:nvSpPr>
          <p:cNvPr id="15" name="Figure1.4:上图为正性显影，下图为负性显影"/>
          <p:cNvSpPr txBox="1"/>
          <p:nvPr/>
        </p:nvSpPr>
        <p:spPr>
          <a:xfrm>
            <a:off x="7367143" y="8439150"/>
            <a:ext cx="37315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t>Figure1.4:上图为正性显影，下图为负性显影</a:t>
            </a:r>
          </a:p>
        </p:txBody>
      </p:sp>
      <p:sp>
        <p:nvSpPr>
          <p:cNvPr id="16" name="Figure1.4:上图为正性显影，下图为负性显影"/>
          <p:cNvSpPr txBox="1"/>
          <p:nvPr/>
        </p:nvSpPr>
        <p:spPr>
          <a:xfrm>
            <a:off x="7519543" y="8591550"/>
            <a:ext cx="37315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t>Figure1.4:上图为正性显影，下图为负性显影</a:t>
            </a:r>
          </a:p>
        </p:txBody>
      </p:sp>
      <p:sp>
        <p:nvSpPr>
          <p:cNvPr id="17" name="Figure1.4:上图为正性显影，下图为负性显影"/>
          <p:cNvSpPr txBox="1"/>
          <p:nvPr/>
        </p:nvSpPr>
        <p:spPr>
          <a:xfrm>
            <a:off x="7671943" y="8743950"/>
            <a:ext cx="37315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b="0">
                <a:latin typeface="Songti SC Bold"/>
                <a:ea typeface="Songti SC Bold"/>
                <a:cs typeface="Songti SC Bold"/>
                <a:sym typeface="Songti SC Bold"/>
              </a:defRPr>
            </a:lvl1pPr>
          </a:lstStyle>
          <a:p>
            <a:r>
              <a:t>Figure1.4:上图为正性显影，下图为负性显影</a:t>
            </a:r>
          </a:p>
        </p:txBody>
      </p:sp>
      <mc:AlternateContent xmlns:mc="http://schemas.openxmlformats.org/markup-compatibility/2006" xmlns:a14="http://schemas.microsoft.com/office/drawing/2010/main">
        <mc:Choice Requires="a14">
          <p:sp>
            <p:nvSpPr>
              <p:cNvPr id="19" name="Equation"/>
              <p:cNvSpPr txBox="1"/>
              <p:nvPr/>
            </p:nvSpPr>
            <p:spPr>
              <a:xfrm>
                <a:off x="1634242" y="2653735"/>
                <a:ext cx="1373325" cy="888705"/>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2800" i="1">
                          <a:solidFill>
                            <a:srgbClr val="000000"/>
                          </a:solidFill>
                          <a:latin typeface="Cambria Math" panose="02040503050406030204" pitchFamily="18" charset="0"/>
                        </a:rPr>
                        <m:t>𝑑</m:t>
                      </m:r>
                      <m:r>
                        <a:rPr sz="2800" i="1">
                          <a:solidFill>
                            <a:srgbClr val="000000"/>
                          </a:solidFill>
                          <a:latin typeface="Cambria Math" panose="02040503050406030204" pitchFamily="18" charset="0"/>
                        </a:rPr>
                        <m:t>=</m:t>
                      </m:r>
                      <m:f>
                        <m:fPr>
                          <m:ctrlPr>
                            <a:rPr sz="2800" i="1">
                              <a:solidFill>
                                <a:srgbClr val="000000"/>
                              </a:solidFill>
                              <a:latin typeface="Cambria Math" charset="0"/>
                            </a:rPr>
                          </m:ctrlPr>
                        </m:fPr>
                        <m:num>
                          <m:r>
                            <a:rPr sz="2800" i="1">
                              <a:solidFill>
                                <a:srgbClr val="000000"/>
                              </a:solidFill>
                              <a:latin typeface="Cambria Math" panose="02040503050406030204" pitchFamily="18" charset="0"/>
                            </a:rPr>
                            <m:t>𝜆</m:t>
                          </m:r>
                        </m:num>
                        <m:den>
                          <m:r>
                            <a:rPr sz="2800" i="1">
                              <a:solidFill>
                                <a:srgbClr val="000000"/>
                              </a:solidFill>
                              <a:latin typeface="Cambria Math" panose="02040503050406030204" pitchFamily="18" charset="0"/>
                            </a:rPr>
                            <m:t>2</m:t>
                          </m:r>
                          <m:sSub>
                            <m:sSubPr>
                              <m:ctrlPr>
                                <a:rPr sz="2800" i="1">
                                  <a:solidFill>
                                    <a:srgbClr val="000000"/>
                                  </a:solidFill>
                                  <a:latin typeface="Cambria Math" charset="0"/>
                                </a:rPr>
                              </m:ctrlPr>
                            </m:sSubPr>
                            <m:e>
                              <m:r>
                                <a:rPr sz="2800" i="1">
                                  <a:solidFill>
                                    <a:srgbClr val="000000"/>
                                  </a:solidFill>
                                  <a:latin typeface="Cambria Math" panose="02040503050406030204" pitchFamily="18" charset="0"/>
                                </a:rPr>
                                <m:t>𝑁</m:t>
                              </m:r>
                            </m:e>
                            <m:sub>
                              <m:r>
                                <a:rPr sz="2800" i="1">
                                  <a:solidFill>
                                    <a:srgbClr val="000000"/>
                                  </a:solidFill>
                                  <a:latin typeface="Cambria Math" panose="02040503050406030204" pitchFamily="18" charset="0"/>
                                </a:rPr>
                                <m:t>𝐴</m:t>
                              </m:r>
                            </m:sub>
                          </m:sSub>
                        </m:den>
                      </m:f>
                    </m:oMath>
                  </m:oMathPara>
                </a14:m>
                <a:endParaRPr sz="2800" dirty="0"/>
              </a:p>
            </p:txBody>
          </p:sp>
        </mc:Choice>
        <mc:Fallback xmlns="">
          <p:sp>
            <p:nvSpPr>
              <p:cNvPr id="19" name="Equation"/>
              <p:cNvSpPr txBox="1">
                <a:spLocks noRot="1" noChangeAspect="1" noMove="1" noResize="1" noEditPoints="1" noAdjustHandles="1" noChangeArrowheads="1" noChangeShapeType="1" noTextEdit="1"/>
              </p:cNvSpPr>
              <p:nvPr/>
            </p:nvSpPr>
            <p:spPr>
              <a:xfrm>
                <a:off x="1634242" y="2653735"/>
                <a:ext cx="1373325" cy="888705"/>
              </a:xfrm>
              <a:prstGeom prst="rect">
                <a:avLst/>
              </a:prstGeom>
              <a:blipFill rotWithShape="0">
                <a:blip r:embed="rId3"/>
                <a:stretch>
                  <a:fillRect/>
                </a:stretch>
              </a:blipFill>
              <a:ln w="12700">
                <a:miter lim="400000"/>
              </a:ln>
            </p:spPr>
            <p:txBody>
              <a:bodyPr/>
              <a:lstStyle/>
              <a:p>
                <a:r>
                  <a:rPr lang="zh-CN" altLang="en-US">
                    <a:noFill/>
                  </a:rPr>
                  <a:t> </a:t>
                </a:r>
              </a:p>
            </p:txBody>
          </p:sp>
        </mc:Fallback>
      </mc:AlternateContent>
      <p:pic>
        <p:nvPicPr>
          <p:cNvPr id="20" name="Screen Shot 2019-11-17 at 19.22.39.png" descr="Screen Shot 2019-11-17 at 19.22.39.png"/>
          <p:cNvPicPr>
            <a:picLocks noChangeAspect="1"/>
          </p:cNvPicPr>
          <p:nvPr/>
        </p:nvPicPr>
        <p:blipFill>
          <a:blip r:embed="rId4">
            <a:extLst/>
          </a:blip>
          <a:stretch>
            <a:fillRect/>
          </a:stretch>
        </p:blipFill>
        <p:spPr>
          <a:xfrm>
            <a:off x="4710802" y="2125309"/>
            <a:ext cx="3862827" cy="2493100"/>
          </a:xfrm>
          <a:prstGeom prst="rect">
            <a:avLst/>
          </a:prstGeom>
          <a:ln w="12700">
            <a:miter lim="400000"/>
          </a:ln>
        </p:spPr>
      </p:pic>
    </p:spTree>
    <p:extLst>
      <p:ext uri="{BB962C8B-B14F-4D97-AF65-F5344CB8AC3E}">
        <p14:creationId xmlns:p14="http://schemas.microsoft.com/office/powerpoint/2010/main" val="9169549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a:t>2</a:t>
            </a:r>
            <a:r>
              <a:rPr lang="en-US" altLang="zh-CN" dirty="0" smtClean="0"/>
              <a:t>.</a:t>
            </a:r>
            <a:r>
              <a:rPr lang="zh-CN" altLang="en-US" dirty="0" smtClean="0"/>
              <a:t> </a:t>
            </a:r>
            <a:r>
              <a:rPr lang="en-US" altLang="zh-CN" dirty="0" smtClean="0"/>
              <a:t>t-SPL</a:t>
            </a:r>
            <a:r>
              <a:rPr lang="zh-CN" altLang="en-US" dirty="0" smtClean="0"/>
              <a:t> </a:t>
            </a:r>
            <a:r>
              <a:rPr lang="en-US" altLang="zh-CN" dirty="0" smtClean="0"/>
              <a:t>&amp;</a:t>
            </a:r>
            <a:r>
              <a:rPr lang="zh-CN" altLang="en-US" dirty="0" smtClean="0"/>
              <a:t> </a:t>
            </a:r>
            <a:r>
              <a:rPr lang="en-US" altLang="zh-CN" dirty="0" err="1" smtClean="0"/>
              <a:t>tc</a:t>
            </a:r>
            <a:r>
              <a:rPr lang="en-US" altLang="zh-CN" dirty="0" smtClean="0"/>
              <a:t>-SPL</a:t>
            </a:r>
            <a:endParaRPr lang="zh-CN" altLang="en-US" dirty="0"/>
          </a:p>
        </p:txBody>
      </p:sp>
      <p:cxnSp>
        <p:nvCxnSpPr>
          <p:cNvPr id="7" name="直接连接符 6"/>
          <p:cNvCxnSpPr/>
          <p:nvPr/>
        </p:nvCxnSpPr>
        <p:spPr>
          <a:xfrm>
            <a:off x="648000" y="2985773"/>
            <a:ext cx="7811585" cy="0"/>
          </a:xfrm>
          <a:prstGeom prst="line">
            <a:avLst/>
          </a:prstGeom>
          <a:ln w="19050" cap="rnd">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48000" y="2985773"/>
            <a:ext cx="1296000" cy="0"/>
          </a:xfrm>
          <a:prstGeom prst="line">
            <a:avLst/>
          </a:prstGeom>
          <a:ln w="19050" cap="rnd">
            <a:solidFill>
              <a:schemeClr val="accent2">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1142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4515</TotalTime>
  <Words>2629</Words>
  <Application>Microsoft Macintosh PowerPoint</Application>
  <PresentationFormat>全屏显示(4:3)</PresentationFormat>
  <Paragraphs>279</Paragraphs>
  <Slides>28</Slides>
  <Notes>26</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28</vt:i4>
      </vt:variant>
    </vt:vector>
  </HeadingPairs>
  <TitlesOfParts>
    <vt:vector size="45" baseType="lpstr">
      <vt:lpstr>Calibri</vt:lpstr>
      <vt:lpstr>Cambria Math</vt:lpstr>
      <vt:lpstr>Fira Sans</vt:lpstr>
      <vt:lpstr>Fira Sans Light</vt:lpstr>
      <vt:lpstr>Helvetica Neue Medium</vt:lpstr>
      <vt:lpstr>Latin Modern Sans 10</vt:lpstr>
      <vt:lpstr>LM Sans 10</vt:lpstr>
      <vt:lpstr>Microsoft YaHei</vt:lpstr>
      <vt:lpstr>Songti SC Bold</vt:lpstr>
      <vt:lpstr>Songti SC Regular</vt:lpstr>
      <vt:lpstr>Times New Roman</vt:lpstr>
      <vt:lpstr>等线</vt:lpstr>
      <vt:lpstr>黑体</vt:lpstr>
      <vt:lpstr>微软雅黑</vt:lpstr>
      <vt:lpstr>微软雅黑 Light</vt:lpstr>
      <vt:lpstr>Arial</vt:lpstr>
      <vt:lpstr>Office 主题​​</vt:lpstr>
      <vt:lpstr>Advanced scanning probe lithography</vt:lpstr>
      <vt:lpstr>目录</vt:lpstr>
      <vt:lpstr>1. 纳米加工技术简介</vt:lpstr>
      <vt:lpstr>1. 纳米加工技术简介</vt:lpstr>
      <vt:lpstr>1.1 光刻技术简介</vt:lpstr>
      <vt:lpstr>1.2 曝光</vt:lpstr>
      <vt:lpstr>1.3 显影</vt:lpstr>
      <vt:lpstr>1.4 光刻技术面临的问题</vt:lpstr>
      <vt:lpstr>2. t-SPL &amp; tc-SPL</vt:lpstr>
      <vt:lpstr>t-SPL &amp; tc-SPL</vt:lpstr>
      <vt:lpstr>Thermal SPL</vt:lpstr>
      <vt:lpstr>Thermal SPL</vt:lpstr>
      <vt:lpstr>Thermochemical SPL</vt:lpstr>
      <vt:lpstr>t-SPL &amp; tc-SPL</vt:lpstr>
      <vt:lpstr>3. Bias-induced SPL &amp; Oxidation SPL</vt:lpstr>
      <vt:lpstr>Bias-induced SPL的原理</vt:lpstr>
      <vt:lpstr>Bias-induced SPL的应用:Ge纳米结构的直接书写</vt:lpstr>
      <vt:lpstr>Bias-induce SPL的应用与特点</vt:lpstr>
      <vt:lpstr>O-SPL(Oxidation SPL)原理</vt:lpstr>
      <vt:lpstr>O-SPL的应用—-制备纳米线晶体管</vt:lpstr>
      <vt:lpstr>O-SPL的优缺点</vt:lpstr>
      <vt:lpstr>4. 其他纳米光刻技术</vt:lpstr>
      <vt:lpstr>Additional SPL methods</vt:lpstr>
      <vt:lpstr>Additional SPL methods</vt:lpstr>
      <vt:lpstr>Additional SPL methods</vt:lpstr>
      <vt:lpstr>Additional SPL methods</vt:lpstr>
      <vt:lpstr>Closing remarks</vt:lpstr>
      <vt:lpstr>Thank you for your attention.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ZJP</dc:creator>
  <cp:lastModifiedBy>Microsoft Office 用户</cp:lastModifiedBy>
  <cp:revision>630</cp:revision>
  <cp:lastPrinted>2019-10-28T03:34:02Z</cp:lastPrinted>
  <dcterms:created xsi:type="dcterms:W3CDTF">2018-04-12T10:54:34Z</dcterms:created>
  <dcterms:modified xsi:type="dcterms:W3CDTF">2019-11-18T09:27:05Z</dcterms:modified>
</cp:coreProperties>
</file>